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3"/>
  </p:sldMasterIdLst>
  <p:notesMasterIdLst>
    <p:notesMasterId r:id="rId14"/>
  </p:notesMasterIdLst>
  <p:sldIdLst>
    <p:sldId id="271" r:id="rId4"/>
    <p:sldId id="257" r:id="rId5"/>
    <p:sldId id="258" r:id="rId6"/>
    <p:sldId id="264" r:id="rId7"/>
    <p:sldId id="265" r:id="rId8"/>
    <p:sldId id="266" r:id="rId9"/>
    <p:sldId id="272" r:id="rId10"/>
    <p:sldId id="273" r:id="rId11"/>
    <p:sldId id="267" r:id="rId12"/>
    <p:sldId id="274" r:id="rId13"/>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90" userDrawn="1">
          <p15:clr>
            <a:srgbClr val="A4A3A4"/>
          </p15:clr>
        </p15:guide>
        <p15:guide id="2" pos="2160">
          <p15:clr>
            <a:srgbClr val="A4A3A4"/>
          </p15:clr>
        </p15:guide>
        <p15:guide id="3" orient="horz" pos="6385" userDrawn="1">
          <p15:clr>
            <a:srgbClr val="A4A3A4"/>
          </p15:clr>
        </p15:guide>
        <p15:guide id="4" orient="horz" pos="1416" userDrawn="1">
          <p15:clr>
            <a:srgbClr val="A4A3A4"/>
          </p15:clr>
        </p15:guide>
        <p15:guide id="5" orient="horz" pos="15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080"/>
    <a:srgbClr val="000000"/>
    <a:srgbClr val="FFFFFF"/>
    <a:srgbClr val="CC0000"/>
    <a:srgbClr val="E6E6E6"/>
    <a:srgbClr val="C6C6C6"/>
    <a:srgbClr val="D4D5D6"/>
    <a:srgbClr val="9195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4" d="100"/>
          <a:sy n="64" d="100"/>
        </p:scale>
        <p:origin x="102" y="1158"/>
      </p:cViewPr>
      <p:guideLst>
        <p:guide orient="horz" pos="2890"/>
        <p:guide pos="2160"/>
        <p:guide orient="horz" pos="6385"/>
        <p:guide orient="horz" pos="1416"/>
        <p:guide orient="horz" pos="155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2.png>
</file>

<file path=ppt/media/image3.jpg>
</file>

<file path=ppt/media/image4.png>
</file>

<file path=ppt/media/image5.png>
</file>

<file path=ppt/media/image6.png>
</file>

<file path=ppt/media/image7.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BB1FE7E6-8CE8-4649-8E22-923AAD27DFFE}" type="datetimeFigureOut">
              <a:rPr lang="en-SG" smtClean="0"/>
              <a:t>26/10/2023</a:t>
            </a:fld>
            <a:endParaRPr lang="en-SG"/>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7439B630-A882-44B6-AFE4-7A8E11467E4B}" type="slidenum">
              <a:rPr lang="en-SG" smtClean="0"/>
              <a:t>‹#›</a:t>
            </a:fld>
            <a:endParaRPr lang="en-SG"/>
          </a:p>
        </p:txBody>
      </p:sp>
    </p:spTree>
    <p:extLst>
      <p:ext uri="{BB962C8B-B14F-4D97-AF65-F5344CB8AC3E}">
        <p14:creationId xmlns:p14="http://schemas.microsoft.com/office/powerpoint/2010/main" val="3386201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5F49C25-6386-4E7C-9A44-9F08BFB252CB}" type="slidenum">
              <a:rPr lang="en-SG" smtClean="0"/>
              <a:t>10</a:t>
            </a:fld>
            <a:endParaRPr lang="en-SG"/>
          </a:p>
        </p:txBody>
      </p:sp>
    </p:spTree>
    <p:extLst>
      <p:ext uri="{BB962C8B-B14F-4D97-AF65-F5344CB8AC3E}">
        <p14:creationId xmlns:p14="http://schemas.microsoft.com/office/powerpoint/2010/main" val="2653991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05898"/>
            <a:ext cx="17088486" cy="2374963"/>
          </a:xfrm>
          <a:prstGeom prst="rect">
            <a:avLst/>
          </a:prstGeom>
        </p:spPr>
        <p:txBody>
          <a:bodyPr wrap="square" lIns="0" tIns="0" rIns="0" bIns="0">
            <a:spAutoFit/>
          </a:bodyPr>
          <a:lstStyle>
            <a:lvl1pPr>
              <a:defRPr sz="5250" b="0" i="0">
                <a:solidFill>
                  <a:srgbClr val="CC0000"/>
                </a:solidFill>
                <a:latin typeface="Open Sans"/>
                <a:cs typeface="Open Sans"/>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250" b="0" i="0">
                <a:solidFill>
                  <a:srgbClr val="CC0000"/>
                </a:solidFill>
                <a:latin typeface="Open Sans"/>
                <a:cs typeface="Open Sans"/>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250" b="0" i="0">
                <a:solidFill>
                  <a:srgbClr val="CC0000"/>
                </a:solidFill>
                <a:latin typeface="Open Sans"/>
                <a:cs typeface="Open Sans"/>
              </a:defRPr>
            </a:lvl1pPr>
          </a:lstStyle>
          <a:p>
            <a:endParaRPr/>
          </a:p>
        </p:txBody>
      </p:sp>
      <p:sp>
        <p:nvSpPr>
          <p:cNvPr id="3" name="Holder 3"/>
          <p:cNvSpPr>
            <a:spLocks noGrp="1"/>
          </p:cNvSpPr>
          <p:nvPr>
            <p:ph sz="half" idx="2"/>
          </p:nvPr>
        </p:nvSpPr>
        <p:spPr>
          <a:xfrm>
            <a:off x="1013446" y="2407752"/>
            <a:ext cx="5530215" cy="7715250"/>
          </a:xfrm>
          <a:prstGeom prst="rect">
            <a:avLst/>
          </a:prstGeom>
        </p:spPr>
        <p:txBody>
          <a:bodyPr wrap="square" lIns="0" tIns="0" rIns="0" bIns="0">
            <a:spAutoFit/>
          </a:bodyPr>
          <a:lstStyle>
            <a:lvl1pPr>
              <a:defRPr sz="1300" b="0" i="0">
                <a:solidFill>
                  <a:srgbClr val="231F20"/>
                </a:solidFill>
                <a:latin typeface="Open Sans"/>
                <a:cs typeface="Open Sans"/>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17" name="bg object 17"/>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250" b="0" i="0">
                <a:solidFill>
                  <a:srgbClr val="CC0000"/>
                </a:solidFill>
                <a:latin typeface="Open Sans"/>
                <a:cs typeface="Open Sans"/>
              </a:defRPr>
            </a:lvl1pPr>
          </a:lstStyle>
          <a:p>
            <a:endParaRPr/>
          </a:p>
        </p:txBody>
      </p:sp>
      <p:sp>
        <p:nvSpPr>
          <p:cNvPr id="3" name="Holder 3"/>
          <p:cNvSpPr>
            <a:spLocks noGrp="1"/>
          </p:cNvSpPr>
          <p:nvPr>
            <p:ph type="ftr" sz="quarter" idx="5"/>
          </p:nvPr>
        </p:nvSpPr>
        <p:spPr/>
        <p:txBody>
          <a:bodyPr lIns="0" tIns="0" rIns="0" bIns="0"/>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0104100" cy="11308715"/>
          </a:xfrm>
          <a:custGeom>
            <a:avLst/>
            <a:gdLst/>
            <a:ahLst/>
            <a:cxnLst/>
            <a:rect l="l" t="t" r="r" b="b"/>
            <a:pathLst>
              <a:path w="20104100" h="11308715">
                <a:moveTo>
                  <a:pt x="20104099" y="0"/>
                </a:moveTo>
                <a:lnTo>
                  <a:pt x="0" y="0"/>
                </a:lnTo>
                <a:lnTo>
                  <a:pt x="0" y="11308556"/>
                </a:lnTo>
                <a:lnTo>
                  <a:pt x="20104099" y="11308556"/>
                </a:lnTo>
                <a:lnTo>
                  <a:pt x="20104099" y="0"/>
                </a:lnTo>
                <a:close/>
              </a:path>
            </a:pathLst>
          </a:custGeom>
          <a:solidFill>
            <a:srgbClr val="8C9091"/>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15066621" y="0"/>
            <a:ext cx="5037480" cy="5021061"/>
          </a:xfrm>
          <a:prstGeom prst="rect">
            <a:avLst/>
          </a:prstGeom>
        </p:spPr>
      </p:pic>
      <p:pic>
        <p:nvPicPr>
          <p:cNvPr id="18" name="bg object 18"/>
          <p:cNvPicPr/>
          <p:nvPr/>
        </p:nvPicPr>
        <p:blipFill>
          <a:blip r:embed="rId3" cstate="print"/>
          <a:stretch>
            <a:fillRect/>
          </a:stretch>
        </p:blipFill>
        <p:spPr>
          <a:xfrm>
            <a:off x="0" y="0"/>
            <a:ext cx="18380037" cy="11308556"/>
          </a:xfrm>
          <a:prstGeom prst="rect">
            <a:avLst/>
          </a:prstGeom>
        </p:spPr>
      </p:pic>
      <p:sp>
        <p:nvSpPr>
          <p:cNvPr id="19" name="bg object 19"/>
          <p:cNvSpPr/>
          <p:nvPr/>
        </p:nvSpPr>
        <p:spPr>
          <a:xfrm>
            <a:off x="16439292" y="1379256"/>
            <a:ext cx="3665220" cy="4578985"/>
          </a:xfrm>
          <a:custGeom>
            <a:avLst/>
            <a:gdLst/>
            <a:ahLst/>
            <a:cxnLst/>
            <a:rect l="l" t="t" r="r" b="b"/>
            <a:pathLst>
              <a:path w="3665219" h="4578985">
                <a:moveTo>
                  <a:pt x="6151" y="0"/>
                </a:moveTo>
                <a:lnTo>
                  <a:pt x="0" y="6068"/>
                </a:lnTo>
                <a:lnTo>
                  <a:pt x="1488541" y="1777983"/>
                </a:lnTo>
                <a:lnTo>
                  <a:pt x="1623454" y="1921453"/>
                </a:lnTo>
                <a:lnTo>
                  <a:pt x="1692735" y="2022552"/>
                </a:lnTo>
                <a:lnTo>
                  <a:pt x="1718259" y="2129226"/>
                </a:lnTo>
                <a:lnTo>
                  <a:pt x="1721905" y="2289423"/>
                </a:lnTo>
                <a:lnTo>
                  <a:pt x="1685442" y="2483566"/>
                </a:lnTo>
                <a:lnTo>
                  <a:pt x="1605223" y="2646488"/>
                </a:lnTo>
                <a:lnTo>
                  <a:pt x="1525004" y="2758604"/>
                </a:lnTo>
                <a:lnTo>
                  <a:pt x="1488541" y="2800329"/>
                </a:lnTo>
                <a:lnTo>
                  <a:pt x="0" y="4572966"/>
                </a:lnTo>
                <a:lnTo>
                  <a:pt x="7329" y="4578652"/>
                </a:lnTo>
                <a:lnTo>
                  <a:pt x="1779359" y="3092027"/>
                </a:lnTo>
                <a:lnTo>
                  <a:pt x="1921884" y="2956647"/>
                </a:lnTo>
                <a:lnTo>
                  <a:pt x="2022651" y="2887127"/>
                </a:lnTo>
                <a:lnTo>
                  <a:pt x="2129593" y="2861515"/>
                </a:lnTo>
                <a:lnTo>
                  <a:pt x="2290642" y="2857856"/>
                </a:lnTo>
                <a:lnTo>
                  <a:pt x="3140779" y="2857856"/>
                </a:lnTo>
                <a:lnTo>
                  <a:pt x="3092513" y="2800329"/>
                </a:lnTo>
                <a:lnTo>
                  <a:pt x="2956721" y="2657397"/>
                </a:lnTo>
                <a:lnTo>
                  <a:pt x="2886990" y="2556649"/>
                </a:lnTo>
                <a:lnTo>
                  <a:pt x="2861300" y="2450292"/>
                </a:lnTo>
                <a:lnTo>
                  <a:pt x="2857630" y="2290533"/>
                </a:lnTo>
                <a:lnTo>
                  <a:pt x="2894332" y="2095824"/>
                </a:lnTo>
                <a:lnTo>
                  <a:pt x="2975076" y="1932371"/>
                </a:lnTo>
                <a:lnTo>
                  <a:pt x="3055821" y="1819861"/>
                </a:lnTo>
                <a:lnTo>
                  <a:pt x="3092523" y="1777983"/>
                </a:lnTo>
                <a:lnTo>
                  <a:pt x="3139571" y="1721943"/>
                </a:lnTo>
                <a:lnTo>
                  <a:pt x="2290642" y="1721943"/>
                </a:lnTo>
                <a:lnTo>
                  <a:pt x="2095959" y="1685419"/>
                </a:lnTo>
                <a:lnTo>
                  <a:pt x="1932960" y="1605067"/>
                </a:lnTo>
                <a:lnTo>
                  <a:pt x="1820982" y="1524715"/>
                </a:lnTo>
                <a:lnTo>
                  <a:pt x="1779359" y="1488191"/>
                </a:lnTo>
                <a:lnTo>
                  <a:pt x="6151" y="0"/>
                </a:lnTo>
                <a:close/>
              </a:path>
              <a:path w="3665219" h="4578985">
                <a:moveTo>
                  <a:pt x="3140779" y="2857856"/>
                </a:moveTo>
                <a:lnTo>
                  <a:pt x="2290642" y="2857856"/>
                </a:lnTo>
                <a:lnTo>
                  <a:pt x="2484438" y="2894445"/>
                </a:lnTo>
                <a:lnTo>
                  <a:pt x="2647191" y="2974941"/>
                </a:lnTo>
                <a:lnTo>
                  <a:pt x="2759252" y="3055438"/>
                </a:lnTo>
                <a:lnTo>
                  <a:pt x="2800972" y="3092027"/>
                </a:lnTo>
                <a:lnTo>
                  <a:pt x="3664806" y="3817326"/>
                </a:lnTo>
                <a:lnTo>
                  <a:pt x="3664806" y="3482422"/>
                </a:lnTo>
                <a:lnTo>
                  <a:pt x="3140779" y="2857856"/>
                </a:lnTo>
                <a:close/>
              </a:path>
              <a:path w="3665219" h="4578985">
                <a:moveTo>
                  <a:pt x="3664806" y="762649"/>
                </a:moveTo>
                <a:lnTo>
                  <a:pt x="2800972" y="1488191"/>
                </a:lnTo>
                <a:lnTo>
                  <a:pt x="2658014" y="1623329"/>
                </a:lnTo>
                <a:lnTo>
                  <a:pt x="2557202" y="1692724"/>
                </a:lnTo>
                <a:lnTo>
                  <a:pt x="2450692" y="1718290"/>
                </a:lnTo>
                <a:lnTo>
                  <a:pt x="2290642" y="1721943"/>
                </a:lnTo>
                <a:lnTo>
                  <a:pt x="3139571" y="1721943"/>
                </a:lnTo>
                <a:lnTo>
                  <a:pt x="3664806" y="1096313"/>
                </a:lnTo>
                <a:lnTo>
                  <a:pt x="3664806" y="762649"/>
                </a:lnTo>
                <a:close/>
              </a:path>
            </a:pathLst>
          </a:custGeom>
          <a:solidFill>
            <a:srgbClr val="FFFFFF"/>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97627" y="595020"/>
            <a:ext cx="10536555" cy="829944"/>
          </a:xfrm>
          <a:prstGeom prst="rect">
            <a:avLst/>
          </a:prstGeom>
        </p:spPr>
        <p:txBody>
          <a:bodyPr wrap="square" lIns="0" tIns="0" rIns="0" bIns="0">
            <a:spAutoFit/>
          </a:bodyPr>
          <a:lstStyle>
            <a:lvl1pPr>
              <a:defRPr sz="5250" b="0" i="0">
                <a:solidFill>
                  <a:srgbClr val="CC0000"/>
                </a:solidFill>
                <a:latin typeface="Open Sans"/>
                <a:cs typeface="Open Sans"/>
              </a:defRPr>
            </a:lvl1pPr>
          </a:lstStyle>
          <a:p>
            <a:endParaRPr/>
          </a:p>
        </p:txBody>
      </p:sp>
      <p:sp>
        <p:nvSpPr>
          <p:cNvPr id="3" name="Holder 3"/>
          <p:cNvSpPr>
            <a:spLocks noGrp="1"/>
          </p:cNvSpPr>
          <p:nvPr>
            <p:ph type="body" idx="1"/>
          </p:nvPr>
        </p:nvSpPr>
        <p:spPr>
          <a:xfrm>
            <a:off x="7260107" y="3811402"/>
            <a:ext cx="11887835" cy="590359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19094572" y="10763845"/>
            <a:ext cx="234383" cy="254034"/>
          </a:xfrm>
          <a:prstGeom prst="rect">
            <a:avLst/>
          </a:prstGeom>
        </p:spPr>
        <p:txBody>
          <a:bodyPr wrap="square" lIns="0" tIns="0" rIns="0" bIns="0">
            <a:spAutoFit/>
          </a:bodyPr>
          <a:lstStyle>
            <a:lvl1pPr>
              <a:defRPr sz="1300" b="1" i="0">
                <a:solidFill>
                  <a:schemeClr val="tx1"/>
                </a:solidFill>
                <a:latin typeface="Open Sans Semibold"/>
                <a:cs typeface="Open Sans Semibold"/>
              </a:defRPr>
            </a:lvl1pPr>
          </a:lstStyle>
          <a:p>
            <a:pPr marL="12700">
              <a:lnSpc>
                <a:spcPct val="100000"/>
              </a:lnSpc>
              <a:spcBef>
                <a:spcPts val="209"/>
              </a:spcBef>
            </a:pPr>
            <a:r>
              <a:rPr spc="-25" dirty="0"/>
              <a:t>XX</a:t>
            </a: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10/26/2023</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group of mountains with fog&#10;&#10;Description automatically generated">
            <a:extLst>
              <a:ext uri="{FF2B5EF4-FFF2-40B4-BE49-F238E27FC236}">
                <a16:creationId xmlns:a16="http://schemas.microsoft.com/office/drawing/2014/main" id="{E607D03A-AE8C-3402-8718-9B9667CC8CA4}"/>
              </a:ext>
            </a:extLst>
          </p:cNvPr>
          <p:cNvPicPr>
            <a:picLocks noChangeAspect="1"/>
          </p:cNvPicPr>
          <p:nvPr/>
        </p:nvPicPr>
        <p:blipFill rotWithShape="1">
          <a:blip r:embed="rId2">
            <a:extLst>
              <a:ext uri="{28A0092B-C50C-407E-A947-70E740481C1C}">
                <a14:useLocalDpi xmlns:a14="http://schemas.microsoft.com/office/drawing/2010/main" val="0"/>
              </a:ext>
            </a:extLst>
          </a:blip>
          <a:srcRect t="10164"/>
          <a:stretch/>
        </p:blipFill>
        <p:spPr>
          <a:xfrm>
            <a:off x="-23668" y="0"/>
            <a:ext cx="18879528" cy="11309350"/>
          </a:xfrm>
          <a:prstGeom prst="rect">
            <a:avLst/>
          </a:prstGeom>
        </p:spPr>
      </p:pic>
      <p:pic>
        <p:nvPicPr>
          <p:cNvPr id="4" name="Picture 3" descr="A black and grey background&#10;&#10;Description automatically generated">
            <a:extLst>
              <a:ext uri="{FF2B5EF4-FFF2-40B4-BE49-F238E27FC236}">
                <a16:creationId xmlns:a16="http://schemas.microsoft.com/office/drawing/2014/main" id="{822770D3-8BF4-5B67-2B14-227047AAF8BA}"/>
              </a:ext>
            </a:extLst>
          </p:cNvPr>
          <p:cNvPicPr>
            <a:picLocks noChangeAspect="1"/>
          </p:cNvPicPr>
          <p:nvPr/>
        </p:nvPicPr>
        <p:blipFill rotWithShape="1">
          <a:blip r:embed="rId3">
            <a:extLst>
              <a:ext uri="{28A0092B-C50C-407E-A947-70E740481C1C}">
                <a14:useLocalDpi xmlns:a14="http://schemas.microsoft.com/office/drawing/2010/main" val="0"/>
              </a:ext>
            </a:extLst>
          </a:blip>
          <a:srcRect l="55278"/>
          <a:stretch/>
        </p:blipFill>
        <p:spPr>
          <a:xfrm>
            <a:off x="11118850" y="0"/>
            <a:ext cx="8991600" cy="11309350"/>
          </a:xfrm>
          <a:prstGeom prst="rect">
            <a:avLst/>
          </a:prstGeom>
        </p:spPr>
      </p:pic>
      <p:sp>
        <p:nvSpPr>
          <p:cNvPr id="5" name="object 2">
            <a:extLst>
              <a:ext uri="{FF2B5EF4-FFF2-40B4-BE49-F238E27FC236}">
                <a16:creationId xmlns:a16="http://schemas.microsoft.com/office/drawing/2014/main" id="{BB33335E-3137-24CA-CD8D-AA2AEE217EBC}"/>
              </a:ext>
            </a:extLst>
          </p:cNvPr>
          <p:cNvSpPr txBox="1"/>
          <p:nvPr/>
        </p:nvSpPr>
        <p:spPr>
          <a:xfrm>
            <a:off x="984928" y="7481774"/>
            <a:ext cx="10286322" cy="1774845"/>
          </a:xfrm>
          <a:prstGeom prst="rect">
            <a:avLst/>
          </a:prstGeom>
        </p:spPr>
        <p:txBody>
          <a:bodyPr vert="horz" wrap="square" lIns="0" tIns="292100" rIns="0" bIns="0" rtlCol="0">
            <a:spAutoFit/>
          </a:bodyPr>
          <a:lstStyle/>
          <a:p>
            <a:pPr marL="12700">
              <a:lnSpc>
                <a:spcPct val="100000"/>
              </a:lnSpc>
              <a:spcBef>
                <a:spcPts val="2300"/>
              </a:spcBef>
            </a:pPr>
            <a:r>
              <a:rPr lang="en-SG" sz="5750" b="0" dirty="0">
                <a:solidFill>
                  <a:srgbClr val="FFFFFF"/>
                </a:solidFill>
                <a:latin typeface="Open Sans Light"/>
                <a:cs typeface="Open Sans Light"/>
              </a:rPr>
              <a:t>Fund Select List</a:t>
            </a:r>
            <a:endParaRPr sz="5750" dirty="0">
              <a:latin typeface="Open Sans Light"/>
              <a:cs typeface="Open Sans Light"/>
            </a:endParaRPr>
          </a:p>
          <a:p>
            <a:pPr marL="12700">
              <a:lnSpc>
                <a:spcPct val="100000"/>
              </a:lnSpc>
              <a:spcBef>
                <a:spcPts val="1145"/>
              </a:spcBef>
            </a:pPr>
            <a:r>
              <a:rPr lang="en-SG" sz="2950" b="1" dirty="0">
                <a:solidFill>
                  <a:srgbClr val="FFFFFF"/>
                </a:solidFill>
                <a:latin typeface="Open Sans Semibold"/>
                <a:cs typeface="Open Sans Semibold"/>
              </a:rPr>
              <a:t>Find the right piece for your investment portfolio.</a:t>
            </a:r>
            <a:endParaRPr sz="2950" dirty="0">
              <a:latin typeface="Open Sans Semibold"/>
              <a:cs typeface="Open Sans Semibold"/>
            </a:endParaRPr>
          </a:p>
        </p:txBody>
      </p:sp>
      <p:sp>
        <p:nvSpPr>
          <p:cNvPr id="6" name="object 3">
            <a:extLst>
              <a:ext uri="{FF2B5EF4-FFF2-40B4-BE49-F238E27FC236}">
                <a16:creationId xmlns:a16="http://schemas.microsoft.com/office/drawing/2014/main" id="{01DF62AE-9FCC-CC34-76E7-56BF352D7610}"/>
              </a:ext>
            </a:extLst>
          </p:cNvPr>
          <p:cNvSpPr txBox="1"/>
          <p:nvPr/>
        </p:nvSpPr>
        <p:spPr>
          <a:xfrm>
            <a:off x="15840635" y="9651650"/>
            <a:ext cx="3727032" cy="316112"/>
          </a:xfrm>
          <a:prstGeom prst="rect">
            <a:avLst/>
          </a:prstGeom>
        </p:spPr>
        <p:txBody>
          <a:bodyPr vert="horz" wrap="square" lIns="0" tIns="15875" rIns="0" bIns="0" rtlCol="0">
            <a:spAutoFit/>
          </a:bodyPr>
          <a:lstStyle/>
          <a:p>
            <a:pPr marL="12700" algn="ctr">
              <a:lnSpc>
                <a:spcPct val="100000"/>
              </a:lnSpc>
              <a:spcBef>
                <a:spcPts val="125"/>
              </a:spcBef>
            </a:pPr>
            <a:r>
              <a:rPr sz="1950" b="1" dirty="0">
                <a:solidFill>
                  <a:srgbClr val="FFFFFF"/>
                </a:solidFill>
                <a:latin typeface="Open Sans"/>
                <a:cs typeface="Open Sans"/>
              </a:rPr>
              <a:t>DBS</a:t>
            </a:r>
            <a:r>
              <a:rPr sz="1950" b="1" spc="50" dirty="0">
                <a:solidFill>
                  <a:srgbClr val="FFFFFF"/>
                </a:solidFill>
                <a:latin typeface="Open Sans"/>
                <a:cs typeface="Open Sans"/>
              </a:rPr>
              <a:t> </a:t>
            </a:r>
            <a:r>
              <a:rPr lang="en-SG" sz="1950" b="1" spc="50" dirty="0">
                <a:solidFill>
                  <a:srgbClr val="FFFFFF"/>
                </a:solidFill>
                <a:latin typeface="Open Sans"/>
                <a:cs typeface="Open Sans"/>
              </a:rPr>
              <a:t>FUND SELECTION TEAM</a:t>
            </a:r>
            <a:endParaRPr sz="1950" dirty="0">
              <a:latin typeface="Open Sans"/>
              <a:cs typeface="Open Sans"/>
            </a:endParaRPr>
          </a:p>
        </p:txBody>
      </p:sp>
      <p:sp>
        <p:nvSpPr>
          <p:cNvPr id="7" name="object 4">
            <a:extLst>
              <a:ext uri="{FF2B5EF4-FFF2-40B4-BE49-F238E27FC236}">
                <a16:creationId xmlns:a16="http://schemas.microsoft.com/office/drawing/2014/main" id="{895DE6D9-8F99-8309-8698-2EB020F6117A}"/>
              </a:ext>
            </a:extLst>
          </p:cNvPr>
          <p:cNvSpPr txBox="1"/>
          <p:nvPr/>
        </p:nvSpPr>
        <p:spPr>
          <a:xfrm>
            <a:off x="16234805" y="10128025"/>
            <a:ext cx="2930525" cy="505459"/>
          </a:xfrm>
          <a:prstGeom prst="rect">
            <a:avLst/>
          </a:prstGeom>
        </p:spPr>
        <p:txBody>
          <a:bodyPr vert="horz" wrap="square" lIns="0" tIns="12065" rIns="0" bIns="0" rtlCol="0">
            <a:spAutoFit/>
          </a:bodyPr>
          <a:lstStyle/>
          <a:p>
            <a:pPr marL="12700">
              <a:lnSpc>
                <a:spcPct val="100000"/>
              </a:lnSpc>
              <a:spcBef>
                <a:spcPts val="95"/>
              </a:spcBef>
              <a:tabLst>
                <a:tab pos="789305" algn="l"/>
                <a:tab pos="1786889" algn="l"/>
              </a:tabLst>
            </a:pPr>
            <a:r>
              <a:rPr sz="3150" spc="-25" dirty="0">
                <a:solidFill>
                  <a:srgbClr val="FFFFFF"/>
                </a:solidFill>
                <a:latin typeface="Open Sans"/>
                <a:cs typeface="Open Sans"/>
              </a:rPr>
              <a:t>0</a:t>
            </a:r>
            <a:r>
              <a:rPr sz="3150" spc="-250" dirty="0">
                <a:solidFill>
                  <a:srgbClr val="FFFFFF"/>
                </a:solidFill>
                <a:latin typeface="Open Sans"/>
                <a:cs typeface="Open Sans"/>
              </a:rPr>
              <a:t> </a:t>
            </a:r>
            <a:r>
              <a:rPr sz="3150" spc="-60" dirty="0">
                <a:solidFill>
                  <a:srgbClr val="FFFFFF"/>
                </a:solidFill>
                <a:latin typeface="Open Sans"/>
                <a:cs typeface="Open Sans"/>
              </a:rPr>
              <a:t>3</a:t>
            </a:r>
            <a:r>
              <a:rPr sz="3150" dirty="0">
                <a:solidFill>
                  <a:srgbClr val="FFFFFF"/>
                </a:solidFill>
                <a:latin typeface="Open Sans"/>
                <a:cs typeface="Open Sans"/>
              </a:rPr>
              <a:t>	</a:t>
            </a:r>
            <a:r>
              <a:rPr sz="3150" spc="-10" dirty="0">
                <a:solidFill>
                  <a:srgbClr val="FFFFFF"/>
                </a:solidFill>
                <a:latin typeface="Open Sans"/>
                <a:cs typeface="Open Sans"/>
              </a:rPr>
              <a:t>J</a:t>
            </a:r>
            <a:r>
              <a:rPr sz="3150" spc="-254" dirty="0">
                <a:solidFill>
                  <a:srgbClr val="FFFFFF"/>
                </a:solidFill>
                <a:latin typeface="Open Sans"/>
                <a:cs typeface="Open Sans"/>
              </a:rPr>
              <a:t> </a:t>
            </a:r>
            <a:r>
              <a:rPr sz="3150" spc="-30" dirty="0">
                <a:solidFill>
                  <a:srgbClr val="FFFFFF"/>
                </a:solidFill>
                <a:latin typeface="Open Sans"/>
                <a:cs typeface="Open Sans"/>
              </a:rPr>
              <a:t>U</a:t>
            </a:r>
            <a:r>
              <a:rPr sz="3150" spc="-250" dirty="0">
                <a:solidFill>
                  <a:srgbClr val="FFFFFF"/>
                </a:solidFill>
                <a:latin typeface="Open Sans"/>
                <a:cs typeface="Open Sans"/>
              </a:rPr>
              <a:t> </a:t>
            </a:r>
            <a:r>
              <a:rPr sz="3150" spc="-50" dirty="0">
                <a:solidFill>
                  <a:srgbClr val="FFFFFF"/>
                </a:solidFill>
                <a:latin typeface="Open Sans"/>
                <a:cs typeface="Open Sans"/>
              </a:rPr>
              <a:t>L</a:t>
            </a:r>
            <a:r>
              <a:rPr sz="3150" dirty="0">
                <a:solidFill>
                  <a:srgbClr val="FFFFFF"/>
                </a:solidFill>
                <a:latin typeface="Open Sans"/>
                <a:cs typeface="Open Sans"/>
              </a:rPr>
              <a:t>	</a:t>
            </a:r>
            <a:r>
              <a:rPr sz="3150" spc="-25" dirty="0">
                <a:solidFill>
                  <a:srgbClr val="FFFFFF"/>
                </a:solidFill>
                <a:latin typeface="Open Sans"/>
                <a:cs typeface="Open Sans"/>
              </a:rPr>
              <a:t>2</a:t>
            </a:r>
            <a:r>
              <a:rPr sz="3150" spc="-250" dirty="0">
                <a:solidFill>
                  <a:srgbClr val="FFFFFF"/>
                </a:solidFill>
                <a:latin typeface="Open Sans"/>
                <a:cs typeface="Open Sans"/>
              </a:rPr>
              <a:t> </a:t>
            </a:r>
            <a:r>
              <a:rPr sz="3150" spc="-25" dirty="0">
                <a:solidFill>
                  <a:srgbClr val="FFFFFF"/>
                </a:solidFill>
                <a:latin typeface="Open Sans"/>
                <a:cs typeface="Open Sans"/>
              </a:rPr>
              <a:t>0</a:t>
            </a:r>
            <a:r>
              <a:rPr sz="3150" spc="-250" dirty="0">
                <a:solidFill>
                  <a:srgbClr val="FFFFFF"/>
                </a:solidFill>
                <a:latin typeface="Open Sans"/>
                <a:cs typeface="Open Sans"/>
              </a:rPr>
              <a:t> </a:t>
            </a:r>
            <a:r>
              <a:rPr sz="3150" spc="-25" dirty="0">
                <a:solidFill>
                  <a:srgbClr val="FFFFFF"/>
                </a:solidFill>
                <a:latin typeface="Open Sans"/>
                <a:cs typeface="Open Sans"/>
              </a:rPr>
              <a:t>2</a:t>
            </a:r>
            <a:r>
              <a:rPr sz="3150" spc="-245" dirty="0">
                <a:solidFill>
                  <a:srgbClr val="FFFFFF"/>
                </a:solidFill>
                <a:latin typeface="Open Sans"/>
                <a:cs typeface="Open Sans"/>
              </a:rPr>
              <a:t> </a:t>
            </a:r>
            <a:r>
              <a:rPr sz="3150" spc="-50" dirty="0">
                <a:solidFill>
                  <a:srgbClr val="FFFFFF"/>
                </a:solidFill>
                <a:latin typeface="Open Sans"/>
                <a:cs typeface="Open Sans"/>
              </a:rPr>
              <a:t>3</a:t>
            </a:r>
            <a:endParaRPr sz="3150" dirty="0">
              <a:latin typeface="Open Sans"/>
              <a:cs typeface="Open Sans"/>
            </a:endParaRPr>
          </a:p>
        </p:txBody>
      </p:sp>
      <p:sp>
        <p:nvSpPr>
          <p:cNvPr id="8" name="object 6">
            <a:extLst>
              <a:ext uri="{FF2B5EF4-FFF2-40B4-BE49-F238E27FC236}">
                <a16:creationId xmlns:a16="http://schemas.microsoft.com/office/drawing/2014/main" id="{A4070948-3FCD-A853-07A8-7E82836572DB}"/>
              </a:ext>
            </a:extLst>
          </p:cNvPr>
          <p:cNvSpPr/>
          <p:nvPr/>
        </p:nvSpPr>
        <p:spPr>
          <a:xfrm>
            <a:off x="16259880" y="10051847"/>
            <a:ext cx="2904490" cy="0"/>
          </a:xfrm>
          <a:custGeom>
            <a:avLst/>
            <a:gdLst/>
            <a:ahLst/>
            <a:cxnLst/>
            <a:rect l="l" t="t" r="r" b="b"/>
            <a:pathLst>
              <a:path w="2904490">
                <a:moveTo>
                  <a:pt x="0" y="0"/>
                </a:moveTo>
                <a:lnTo>
                  <a:pt x="2904037" y="0"/>
                </a:lnTo>
              </a:path>
            </a:pathLst>
          </a:custGeom>
          <a:ln w="10470">
            <a:solidFill>
              <a:srgbClr val="FFFFFF"/>
            </a:solidFill>
          </a:ln>
        </p:spPr>
        <p:txBody>
          <a:bodyPr wrap="square" lIns="0" tIns="0" rIns="0" bIns="0" rtlCol="0"/>
          <a:lstStyle/>
          <a:p>
            <a:endParaRPr/>
          </a:p>
        </p:txBody>
      </p:sp>
      <p:sp>
        <p:nvSpPr>
          <p:cNvPr id="9" name="object 12">
            <a:extLst>
              <a:ext uri="{FF2B5EF4-FFF2-40B4-BE49-F238E27FC236}">
                <a16:creationId xmlns:a16="http://schemas.microsoft.com/office/drawing/2014/main" id="{17D638F8-C355-4225-AA6C-0AA06D3749D5}"/>
              </a:ext>
            </a:extLst>
          </p:cNvPr>
          <p:cNvSpPr txBox="1"/>
          <p:nvPr/>
        </p:nvSpPr>
        <p:spPr>
          <a:xfrm>
            <a:off x="984928" y="9700559"/>
            <a:ext cx="9900285" cy="984250"/>
          </a:xfrm>
          <a:prstGeom prst="rect">
            <a:avLst/>
          </a:prstGeom>
        </p:spPr>
        <p:txBody>
          <a:bodyPr vert="horz" wrap="square" lIns="0" tIns="15875" rIns="0" bIns="0" rtlCol="0">
            <a:spAutoFit/>
          </a:bodyPr>
          <a:lstStyle/>
          <a:p>
            <a:pPr marL="55244">
              <a:lnSpc>
                <a:spcPct val="100000"/>
              </a:lnSpc>
              <a:spcBef>
                <a:spcPts val="125"/>
              </a:spcBef>
            </a:pPr>
            <a:r>
              <a:rPr sz="1950" b="1" dirty="0">
                <a:solidFill>
                  <a:srgbClr val="FFFFFF"/>
                </a:solidFill>
                <a:latin typeface="Open Sans"/>
                <a:cs typeface="Open Sans"/>
              </a:rPr>
              <a:t>&gt;</a:t>
            </a:r>
            <a:r>
              <a:rPr sz="1950" b="1" spc="440" dirty="0">
                <a:solidFill>
                  <a:srgbClr val="FFFFFF"/>
                </a:solidFill>
                <a:latin typeface="Open Sans"/>
                <a:cs typeface="Open Sans"/>
              </a:rPr>
              <a:t> </a:t>
            </a:r>
            <a:r>
              <a:rPr sz="1950" b="1" dirty="0">
                <a:solidFill>
                  <a:srgbClr val="FFFFFF"/>
                </a:solidFill>
                <a:latin typeface="Open Sans"/>
                <a:cs typeface="Open Sans"/>
              </a:rPr>
              <a:t>Accredited</a:t>
            </a:r>
            <a:r>
              <a:rPr sz="1950" b="1" spc="50" dirty="0">
                <a:solidFill>
                  <a:srgbClr val="FFFFFF"/>
                </a:solidFill>
                <a:latin typeface="Open Sans"/>
                <a:cs typeface="Open Sans"/>
              </a:rPr>
              <a:t> </a:t>
            </a:r>
            <a:r>
              <a:rPr sz="1950" b="1" dirty="0">
                <a:solidFill>
                  <a:srgbClr val="FFFFFF"/>
                </a:solidFill>
                <a:latin typeface="Open Sans"/>
                <a:cs typeface="Open Sans"/>
              </a:rPr>
              <a:t>Investors</a:t>
            </a:r>
            <a:r>
              <a:rPr sz="1950" b="1" spc="55" dirty="0">
                <a:solidFill>
                  <a:srgbClr val="FFFFFF"/>
                </a:solidFill>
                <a:latin typeface="Open Sans"/>
                <a:cs typeface="Open Sans"/>
              </a:rPr>
              <a:t> </a:t>
            </a:r>
            <a:r>
              <a:rPr sz="1950" b="1" dirty="0">
                <a:solidFill>
                  <a:srgbClr val="FFFFFF"/>
                </a:solidFill>
                <a:latin typeface="Open Sans"/>
                <a:cs typeface="Open Sans"/>
              </a:rPr>
              <a:t>and</a:t>
            </a:r>
            <a:r>
              <a:rPr sz="1950" b="1" spc="50" dirty="0">
                <a:solidFill>
                  <a:srgbClr val="FFFFFF"/>
                </a:solidFill>
                <a:latin typeface="Open Sans"/>
                <a:cs typeface="Open Sans"/>
              </a:rPr>
              <a:t> </a:t>
            </a:r>
            <a:r>
              <a:rPr sz="1950" b="1" dirty="0">
                <a:solidFill>
                  <a:srgbClr val="FFFFFF"/>
                </a:solidFill>
                <a:latin typeface="Open Sans"/>
                <a:cs typeface="Open Sans"/>
              </a:rPr>
              <a:t>Professional</a:t>
            </a:r>
            <a:r>
              <a:rPr sz="1950" b="1" spc="55" dirty="0">
                <a:solidFill>
                  <a:srgbClr val="FFFFFF"/>
                </a:solidFill>
                <a:latin typeface="Open Sans"/>
                <a:cs typeface="Open Sans"/>
              </a:rPr>
              <a:t> </a:t>
            </a:r>
            <a:r>
              <a:rPr sz="1950" b="1" dirty="0">
                <a:solidFill>
                  <a:srgbClr val="FFFFFF"/>
                </a:solidFill>
                <a:latin typeface="Open Sans"/>
                <a:cs typeface="Open Sans"/>
              </a:rPr>
              <a:t>Investors</a:t>
            </a:r>
            <a:r>
              <a:rPr sz="1950" b="1" spc="50" dirty="0">
                <a:solidFill>
                  <a:srgbClr val="FFFFFF"/>
                </a:solidFill>
                <a:latin typeface="Open Sans"/>
                <a:cs typeface="Open Sans"/>
              </a:rPr>
              <a:t> </a:t>
            </a:r>
            <a:r>
              <a:rPr sz="1950" b="1" spc="-20" dirty="0">
                <a:solidFill>
                  <a:srgbClr val="FFFFFF"/>
                </a:solidFill>
                <a:latin typeface="Open Sans"/>
                <a:cs typeface="Open Sans"/>
              </a:rPr>
              <a:t>only</a:t>
            </a:r>
            <a:endParaRPr sz="1950" dirty="0">
              <a:latin typeface="Open Sans"/>
              <a:cs typeface="Open Sans"/>
            </a:endParaRPr>
          </a:p>
          <a:p>
            <a:pPr marL="12700" marR="5080">
              <a:lnSpc>
                <a:spcPct val="100000"/>
              </a:lnSpc>
              <a:spcBef>
                <a:spcPts val="1925"/>
              </a:spcBef>
            </a:pPr>
            <a:r>
              <a:rPr sz="900" dirty="0">
                <a:solidFill>
                  <a:srgbClr val="FFFFFF"/>
                </a:solidFill>
                <a:latin typeface="Open Sans"/>
                <a:cs typeface="Open Sans"/>
              </a:rPr>
              <a:t>The</a:t>
            </a:r>
            <a:r>
              <a:rPr sz="900" spc="-5" dirty="0">
                <a:solidFill>
                  <a:srgbClr val="FFFFFF"/>
                </a:solidFill>
                <a:latin typeface="Open Sans"/>
                <a:cs typeface="Open Sans"/>
              </a:rPr>
              <a:t> </a:t>
            </a:r>
            <a:r>
              <a:rPr sz="900" dirty="0">
                <a:solidFill>
                  <a:srgbClr val="FFFFFF"/>
                </a:solidFill>
                <a:latin typeface="Open Sans"/>
                <a:cs typeface="Open Sans"/>
              </a:rPr>
              <a:t>information contained in this document</a:t>
            </a:r>
            <a:r>
              <a:rPr sz="900" spc="-5" dirty="0">
                <a:solidFill>
                  <a:srgbClr val="FFFFFF"/>
                </a:solidFill>
                <a:latin typeface="Open Sans"/>
                <a:cs typeface="Open Sans"/>
              </a:rPr>
              <a:t> </a:t>
            </a:r>
            <a:r>
              <a:rPr sz="900" dirty="0">
                <a:solidFill>
                  <a:srgbClr val="FFFFFF"/>
                </a:solidFill>
                <a:latin typeface="Open Sans"/>
                <a:cs typeface="Open Sans"/>
              </a:rPr>
              <a:t>is intended only for use</a:t>
            </a:r>
            <a:r>
              <a:rPr sz="900" spc="-5" dirty="0">
                <a:solidFill>
                  <a:srgbClr val="FFFFFF"/>
                </a:solidFill>
                <a:latin typeface="Open Sans"/>
                <a:cs typeface="Open Sans"/>
              </a:rPr>
              <a:t> </a:t>
            </a:r>
            <a:r>
              <a:rPr sz="900" dirty="0">
                <a:solidFill>
                  <a:srgbClr val="FFFFFF"/>
                </a:solidFill>
                <a:latin typeface="Open Sans"/>
                <a:cs typeface="Open Sans"/>
              </a:rPr>
              <a:t>by the person to whom</a:t>
            </a:r>
            <a:r>
              <a:rPr sz="900" spc="-5" dirty="0">
                <a:solidFill>
                  <a:srgbClr val="FFFFFF"/>
                </a:solidFill>
                <a:latin typeface="Open Sans"/>
                <a:cs typeface="Open Sans"/>
              </a:rPr>
              <a:t> </a:t>
            </a:r>
            <a:r>
              <a:rPr sz="900" dirty="0">
                <a:solidFill>
                  <a:srgbClr val="FFFFFF"/>
                </a:solidFill>
                <a:latin typeface="Open Sans"/>
                <a:cs typeface="Open Sans"/>
              </a:rPr>
              <a:t>it has been delivered and</a:t>
            </a:r>
            <a:r>
              <a:rPr sz="900" spc="-5" dirty="0">
                <a:solidFill>
                  <a:srgbClr val="FFFFFF"/>
                </a:solidFill>
                <a:latin typeface="Open Sans"/>
                <a:cs typeface="Open Sans"/>
              </a:rPr>
              <a:t> </a:t>
            </a:r>
            <a:r>
              <a:rPr sz="900" dirty="0">
                <a:solidFill>
                  <a:srgbClr val="FFFFFF"/>
                </a:solidFill>
                <a:latin typeface="Open Sans"/>
                <a:cs typeface="Open Sans"/>
              </a:rPr>
              <a:t>should not be disseminated or</a:t>
            </a:r>
            <a:r>
              <a:rPr sz="900" spc="-5" dirty="0">
                <a:solidFill>
                  <a:srgbClr val="FFFFFF"/>
                </a:solidFill>
                <a:latin typeface="Open Sans"/>
                <a:cs typeface="Open Sans"/>
              </a:rPr>
              <a:t> </a:t>
            </a:r>
            <a:r>
              <a:rPr sz="900" dirty="0">
                <a:solidFill>
                  <a:srgbClr val="FFFFFF"/>
                </a:solidFill>
                <a:latin typeface="Open Sans"/>
                <a:cs typeface="Open Sans"/>
              </a:rPr>
              <a:t>distributed to third parties </a:t>
            </a:r>
            <a:r>
              <a:rPr sz="900" spc="-10" dirty="0">
                <a:solidFill>
                  <a:srgbClr val="FFFFFF"/>
                </a:solidFill>
                <a:latin typeface="Open Sans"/>
                <a:cs typeface="Open Sans"/>
              </a:rPr>
              <a:t>without </a:t>
            </a:r>
            <a:r>
              <a:rPr sz="900" dirty="0">
                <a:solidFill>
                  <a:srgbClr val="FFFFFF"/>
                </a:solidFill>
                <a:latin typeface="Open Sans"/>
                <a:cs typeface="Open Sans"/>
              </a:rPr>
              <a:t>our</a:t>
            </a:r>
            <a:r>
              <a:rPr sz="900" spc="-10" dirty="0">
                <a:solidFill>
                  <a:srgbClr val="FFFFFF"/>
                </a:solidFill>
                <a:latin typeface="Open Sans"/>
                <a:cs typeface="Open Sans"/>
              </a:rPr>
              <a:t> </a:t>
            </a:r>
            <a:r>
              <a:rPr sz="900" dirty="0">
                <a:solidFill>
                  <a:srgbClr val="FFFFFF"/>
                </a:solidFill>
                <a:latin typeface="Open Sans"/>
                <a:cs typeface="Open Sans"/>
              </a:rPr>
              <a:t>prior</a:t>
            </a:r>
            <a:r>
              <a:rPr sz="900" spc="-5" dirty="0">
                <a:solidFill>
                  <a:srgbClr val="FFFFFF"/>
                </a:solidFill>
                <a:latin typeface="Open Sans"/>
                <a:cs typeface="Open Sans"/>
              </a:rPr>
              <a:t> </a:t>
            </a:r>
            <a:r>
              <a:rPr sz="900" dirty="0">
                <a:solidFill>
                  <a:srgbClr val="FFFFFF"/>
                </a:solidFill>
                <a:latin typeface="Open Sans"/>
                <a:cs typeface="Open Sans"/>
              </a:rPr>
              <a:t>written</a:t>
            </a:r>
            <a:r>
              <a:rPr sz="900" spc="-10" dirty="0">
                <a:solidFill>
                  <a:srgbClr val="FFFFFF"/>
                </a:solidFill>
                <a:latin typeface="Open Sans"/>
                <a:cs typeface="Open Sans"/>
              </a:rPr>
              <a:t> </a:t>
            </a:r>
            <a:r>
              <a:rPr sz="900" dirty="0">
                <a:solidFill>
                  <a:srgbClr val="FFFFFF"/>
                </a:solidFill>
                <a:latin typeface="Open Sans"/>
                <a:cs typeface="Open Sans"/>
              </a:rPr>
              <a:t>consent.</a:t>
            </a:r>
            <a:r>
              <a:rPr sz="900" spc="-5" dirty="0">
                <a:solidFill>
                  <a:srgbClr val="FFFFFF"/>
                </a:solidFill>
                <a:latin typeface="Open Sans"/>
                <a:cs typeface="Open Sans"/>
              </a:rPr>
              <a:t> </a:t>
            </a:r>
            <a:r>
              <a:rPr sz="900" dirty="0">
                <a:solidFill>
                  <a:srgbClr val="FFFFFF"/>
                </a:solidFill>
                <a:latin typeface="Open Sans"/>
                <a:cs typeface="Open Sans"/>
              </a:rPr>
              <a:t>DBS</a:t>
            </a:r>
            <a:r>
              <a:rPr sz="900" spc="-10" dirty="0">
                <a:solidFill>
                  <a:srgbClr val="FFFFFF"/>
                </a:solidFill>
                <a:latin typeface="Open Sans"/>
                <a:cs typeface="Open Sans"/>
              </a:rPr>
              <a:t> </a:t>
            </a:r>
            <a:r>
              <a:rPr sz="900" dirty="0">
                <a:solidFill>
                  <a:srgbClr val="FFFFFF"/>
                </a:solidFill>
                <a:latin typeface="Open Sans"/>
                <a:cs typeface="Open Sans"/>
              </a:rPr>
              <a:t>accepts</a:t>
            </a:r>
            <a:r>
              <a:rPr sz="900" spc="-5" dirty="0">
                <a:solidFill>
                  <a:srgbClr val="FFFFFF"/>
                </a:solidFill>
                <a:latin typeface="Open Sans"/>
                <a:cs typeface="Open Sans"/>
              </a:rPr>
              <a:t> </a:t>
            </a:r>
            <a:r>
              <a:rPr sz="900" dirty="0">
                <a:solidFill>
                  <a:srgbClr val="FFFFFF"/>
                </a:solidFill>
                <a:latin typeface="Open Sans"/>
                <a:cs typeface="Open Sans"/>
              </a:rPr>
              <a:t>no</a:t>
            </a:r>
            <a:r>
              <a:rPr sz="900" spc="-10" dirty="0">
                <a:solidFill>
                  <a:srgbClr val="FFFFFF"/>
                </a:solidFill>
                <a:latin typeface="Open Sans"/>
                <a:cs typeface="Open Sans"/>
              </a:rPr>
              <a:t> </a:t>
            </a:r>
            <a:r>
              <a:rPr sz="900" dirty="0">
                <a:solidFill>
                  <a:srgbClr val="FFFFFF"/>
                </a:solidFill>
                <a:latin typeface="Open Sans"/>
                <a:cs typeface="Open Sans"/>
              </a:rPr>
              <a:t>liability</a:t>
            </a:r>
            <a:r>
              <a:rPr sz="900" spc="-5" dirty="0">
                <a:solidFill>
                  <a:srgbClr val="FFFFFF"/>
                </a:solidFill>
                <a:latin typeface="Open Sans"/>
                <a:cs typeface="Open Sans"/>
              </a:rPr>
              <a:t> </a:t>
            </a:r>
            <a:r>
              <a:rPr sz="900" dirty="0">
                <a:solidFill>
                  <a:srgbClr val="FFFFFF"/>
                </a:solidFill>
                <a:latin typeface="Open Sans"/>
                <a:cs typeface="Open Sans"/>
              </a:rPr>
              <a:t>whatsoever</a:t>
            </a:r>
            <a:r>
              <a:rPr sz="900" spc="-10" dirty="0">
                <a:solidFill>
                  <a:srgbClr val="FFFFFF"/>
                </a:solidFill>
                <a:latin typeface="Open Sans"/>
                <a:cs typeface="Open Sans"/>
              </a:rPr>
              <a:t> </a:t>
            </a:r>
            <a:r>
              <a:rPr sz="900" dirty="0">
                <a:solidFill>
                  <a:srgbClr val="FFFFFF"/>
                </a:solidFill>
                <a:latin typeface="Open Sans"/>
                <a:cs typeface="Open Sans"/>
              </a:rPr>
              <a:t>with</a:t>
            </a:r>
            <a:r>
              <a:rPr sz="900" spc="-5" dirty="0">
                <a:solidFill>
                  <a:srgbClr val="FFFFFF"/>
                </a:solidFill>
                <a:latin typeface="Open Sans"/>
                <a:cs typeface="Open Sans"/>
              </a:rPr>
              <a:t> </a:t>
            </a:r>
            <a:r>
              <a:rPr sz="900" dirty="0">
                <a:solidFill>
                  <a:srgbClr val="FFFFFF"/>
                </a:solidFill>
                <a:latin typeface="Open Sans"/>
                <a:cs typeface="Open Sans"/>
              </a:rPr>
              <a:t>respect</a:t>
            </a:r>
            <a:r>
              <a:rPr sz="900" spc="-10" dirty="0">
                <a:solidFill>
                  <a:srgbClr val="FFFFFF"/>
                </a:solidFill>
                <a:latin typeface="Open Sans"/>
                <a:cs typeface="Open Sans"/>
              </a:rPr>
              <a:t> </a:t>
            </a:r>
            <a:r>
              <a:rPr sz="900" dirty="0">
                <a:solidFill>
                  <a:srgbClr val="FFFFFF"/>
                </a:solidFill>
                <a:latin typeface="Open Sans"/>
                <a:cs typeface="Open Sans"/>
              </a:rPr>
              <a:t>to</a:t>
            </a:r>
            <a:r>
              <a:rPr sz="900" spc="-5" dirty="0">
                <a:solidFill>
                  <a:srgbClr val="FFFFFF"/>
                </a:solidFill>
                <a:latin typeface="Open Sans"/>
                <a:cs typeface="Open Sans"/>
              </a:rPr>
              <a:t> </a:t>
            </a:r>
            <a:r>
              <a:rPr sz="900" dirty="0">
                <a:solidFill>
                  <a:srgbClr val="FFFFFF"/>
                </a:solidFill>
                <a:latin typeface="Open Sans"/>
                <a:cs typeface="Open Sans"/>
              </a:rPr>
              <a:t>the</a:t>
            </a:r>
            <a:r>
              <a:rPr sz="900" spc="-10" dirty="0">
                <a:solidFill>
                  <a:srgbClr val="FFFFFF"/>
                </a:solidFill>
                <a:latin typeface="Open Sans"/>
                <a:cs typeface="Open Sans"/>
              </a:rPr>
              <a:t> </a:t>
            </a:r>
            <a:r>
              <a:rPr sz="900" dirty="0">
                <a:solidFill>
                  <a:srgbClr val="FFFFFF"/>
                </a:solidFill>
                <a:latin typeface="Open Sans"/>
                <a:cs typeface="Open Sans"/>
              </a:rPr>
              <a:t>use</a:t>
            </a:r>
            <a:r>
              <a:rPr sz="900" spc="-5" dirty="0">
                <a:solidFill>
                  <a:srgbClr val="FFFFFF"/>
                </a:solidFill>
                <a:latin typeface="Open Sans"/>
                <a:cs typeface="Open Sans"/>
              </a:rPr>
              <a:t> </a:t>
            </a:r>
            <a:r>
              <a:rPr sz="900" dirty="0">
                <a:solidFill>
                  <a:srgbClr val="FFFFFF"/>
                </a:solidFill>
                <a:latin typeface="Open Sans"/>
                <a:cs typeface="Open Sans"/>
              </a:rPr>
              <a:t>of</a:t>
            </a:r>
            <a:r>
              <a:rPr sz="900" spc="-5" dirty="0">
                <a:solidFill>
                  <a:srgbClr val="FFFFFF"/>
                </a:solidFill>
                <a:latin typeface="Open Sans"/>
                <a:cs typeface="Open Sans"/>
              </a:rPr>
              <a:t> </a:t>
            </a:r>
            <a:r>
              <a:rPr sz="900" dirty="0">
                <a:solidFill>
                  <a:srgbClr val="FFFFFF"/>
                </a:solidFill>
                <a:latin typeface="Open Sans"/>
                <a:cs typeface="Open Sans"/>
              </a:rPr>
              <a:t>this</a:t>
            </a:r>
            <a:r>
              <a:rPr sz="900" spc="-10" dirty="0">
                <a:solidFill>
                  <a:srgbClr val="FFFFFF"/>
                </a:solidFill>
                <a:latin typeface="Open Sans"/>
                <a:cs typeface="Open Sans"/>
              </a:rPr>
              <a:t> </a:t>
            </a:r>
            <a:r>
              <a:rPr sz="900" dirty="0">
                <a:solidFill>
                  <a:srgbClr val="FFFFFF"/>
                </a:solidFill>
                <a:latin typeface="Open Sans"/>
                <a:cs typeface="Open Sans"/>
              </a:rPr>
              <a:t>document</a:t>
            </a:r>
            <a:r>
              <a:rPr sz="900" spc="-5" dirty="0">
                <a:solidFill>
                  <a:srgbClr val="FFFFFF"/>
                </a:solidFill>
                <a:latin typeface="Open Sans"/>
                <a:cs typeface="Open Sans"/>
              </a:rPr>
              <a:t> </a:t>
            </a:r>
            <a:r>
              <a:rPr sz="900" dirty="0">
                <a:solidFill>
                  <a:srgbClr val="FFFFFF"/>
                </a:solidFill>
                <a:latin typeface="Open Sans"/>
                <a:cs typeface="Open Sans"/>
              </a:rPr>
              <a:t>or</a:t>
            </a:r>
            <a:r>
              <a:rPr sz="900" spc="-10" dirty="0">
                <a:solidFill>
                  <a:srgbClr val="FFFFFF"/>
                </a:solidFill>
                <a:latin typeface="Open Sans"/>
                <a:cs typeface="Open Sans"/>
              </a:rPr>
              <a:t> </a:t>
            </a:r>
            <a:r>
              <a:rPr sz="900" dirty="0">
                <a:solidFill>
                  <a:srgbClr val="FFFFFF"/>
                </a:solidFill>
                <a:latin typeface="Open Sans"/>
                <a:cs typeface="Open Sans"/>
              </a:rPr>
              <a:t>its</a:t>
            </a:r>
            <a:r>
              <a:rPr sz="900" spc="-5" dirty="0">
                <a:solidFill>
                  <a:srgbClr val="FFFFFF"/>
                </a:solidFill>
                <a:latin typeface="Open Sans"/>
                <a:cs typeface="Open Sans"/>
              </a:rPr>
              <a:t> </a:t>
            </a:r>
            <a:r>
              <a:rPr sz="900" dirty="0">
                <a:solidFill>
                  <a:srgbClr val="FFFFFF"/>
                </a:solidFill>
                <a:latin typeface="Open Sans"/>
                <a:cs typeface="Open Sans"/>
              </a:rPr>
              <a:t>contents.</a:t>
            </a:r>
            <a:r>
              <a:rPr sz="900" spc="-10" dirty="0">
                <a:solidFill>
                  <a:srgbClr val="FFFFFF"/>
                </a:solidFill>
                <a:latin typeface="Open Sans"/>
                <a:cs typeface="Open Sans"/>
              </a:rPr>
              <a:t> </a:t>
            </a:r>
            <a:r>
              <a:rPr sz="900" dirty="0">
                <a:solidFill>
                  <a:srgbClr val="FFFFFF"/>
                </a:solidFill>
                <a:latin typeface="Open Sans"/>
                <a:cs typeface="Open Sans"/>
              </a:rPr>
              <a:t>Please</a:t>
            </a:r>
            <a:r>
              <a:rPr sz="900" spc="-5" dirty="0">
                <a:solidFill>
                  <a:srgbClr val="FFFFFF"/>
                </a:solidFill>
                <a:latin typeface="Open Sans"/>
                <a:cs typeface="Open Sans"/>
              </a:rPr>
              <a:t> </a:t>
            </a:r>
            <a:r>
              <a:rPr sz="900" dirty="0">
                <a:solidFill>
                  <a:srgbClr val="FFFFFF"/>
                </a:solidFill>
                <a:latin typeface="Open Sans"/>
                <a:cs typeface="Open Sans"/>
              </a:rPr>
              <a:t>refer</a:t>
            </a:r>
            <a:r>
              <a:rPr sz="900" spc="-10" dirty="0">
                <a:solidFill>
                  <a:srgbClr val="FFFFFF"/>
                </a:solidFill>
                <a:latin typeface="Open Sans"/>
                <a:cs typeface="Open Sans"/>
              </a:rPr>
              <a:t> </a:t>
            </a:r>
            <a:r>
              <a:rPr sz="900" dirty="0">
                <a:solidFill>
                  <a:srgbClr val="FFFFFF"/>
                </a:solidFill>
                <a:latin typeface="Open Sans"/>
                <a:cs typeface="Open Sans"/>
              </a:rPr>
              <a:t>to</a:t>
            </a:r>
            <a:r>
              <a:rPr sz="900" spc="-5" dirty="0">
                <a:solidFill>
                  <a:srgbClr val="FFFFFF"/>
                </a:solidFill>
                <a:latin typeface="Open Sans"/>
                <a:cs typeface="Open Sans"/>
              </a:rPr>
              <a:t> </a:t>
            </a:r>
            <a:r>
              <a:rPr sz="900" dirty="0">
                <a:solidFill>
                  <a:srgbClr val="FFFFFF"/>
                </a:solidFill>
                <a:latin typeface="Open Sans"/>
                <a:cs typeface="Open Sans"/>
              </a:rPr>
              <a:t>Disclaimer</a:t>
            </a:r>
            <a:r>
              <a:rPr sz="900" spc="-10" dirty="0">
                <a:solidFill>
                  <a:srgbClr val="FFFFFF"/>
                </a:solidFill>
                <a:latin typeface="Open Sans"/>
                <a:cs typeface="Open Sans"/>
              </a:rPr>
              <a:t> </a:t>
            </a:r>
            <a:r>
              <a:rPr sz="900" dirty="0">
                <a:solidFill>
                  <a:srgbClr val="FFFFFF"/>
                </a:solidFill>
                <a:latin typeface="Open Sans"/>
                <a:cs typeface="Open Sans"/>
              </a:rPr>
              <a:t>found</a:t>
            </a:r>
            <a:r>
              <a:rPr sz="900" spc="-5" dirty="0">
                <a:solidFill>
                  <a:srgbClr val="FFFFFF"/>
                </a:solidFill>
                <a:latin typeface="Open Sans"/>
                <a:cs typeface="Open Sans"/>
              </a:rPr>
              <a:t> </a:t>
            </a:r>
            <a:r>
              <a:rPr sz="900" dirty="0">
                <a:solidFill>
                  <a:srgbClr val="FFFFFF"/>
                </a:solidFill>
                <a:latin typeface="Open Sans"/>
                <a:cs typeface="Open Sans"/>
              </a:rPr>
              <a:t>at</a:t>
            </a:r>
            <a:r>
              <a:rPr sz="900" spc="-10" dirty="0">
                <a:solidFill>
                  <a:srgbClr val="FFFFFF"/>
                </a:solidFill>
                <a:latin typeface="Open Sans"/>
                <a:cs typeface="Open Sans"/>
              </a:rPr>
              <a:t> </a:t>
            </a:r>
            <a:r>
              <a:rPr sz="900" dirty="0">
                <a:solidFill>
                  <a:srgbClr val="FFFFFF"/>
                </a:solidFill>
                <a:latin typeface="Open Sans"/>
                <a:cs typeface="Open Sans"/>
              </a:rPr>
              <a:t>the</a:t>
            </a:r>
            <a:r>
              <a:rPr sz="900" spc="-5" dirty="0">
                <a:solidFill>
                  <a:srgbClr val="FFFFFF"/>
                </a:solidFill>
                <a:latin typeface="Open Sans"/>
                <a:cs typeface="Open Sans"/>
              </a:rPr>
              <a:t> </a:t>
            </a:r>
            <a:r>
              <a:rPr sz="900" dirty="0">
                <a:solidFill>
                  <a:srgbClr val="FFFFFF"/>
                </a:solidFill>
                <a:latin typeface="Open Sans"/>
                <a:cs typeface="Open Sans"/>
              </a:rPr>
              <a:t>end</a:t>
            </a:r>
            <a:r>
              <a:rPr sz="900" spc="-10" dirty="0">
                <a:solidFill>
                  <a:srgbClr val="FFFFFF"/>
                </a:solidFill>
                <a:latin typeface="Open Sans"/>
                <a:cs typeface="Open Sans"/>
              </a:rPr>
              <a:t> </a:t>
            </a:r>
            <a:r>
              <a:rPr sz="900" dirty="0">
                <a:solidFill>
                  <a:srgbClr val="FFFFFF"/>
                </a:solidFill>
                <a:latin typeface="Open Sans"/>
                <a:cs typeface="Open Sans"/>
              </a:rPr>
              <a:t>of</a:t>
            </a:r>
            <a:r>
              <a:rPr sz="900" spc="-5" dirty="0">
                <a:solidFill>
                  <a:srgbClr val="FFFFFF"/>
                </a:solidFill>
                <a:latin typeface="Open Sans"/>
                <a:cs typeface="Open Sans"/>
              </a:rPr>
              <a:t> </a:t>
            </a:r>
            <a:r>
              <a:rPr sz="900" dirty="0">
                <a:solidFill>
                  <a:srgbClr val="FFFFFF"/>
                </a:solidFill>
                <a:latin typeface="Open Sans"/>
                <a:cs typeface="Open Sans"/>
              </a:rPr>
              <a:t>this</a:t>
            </a:r>
            <a:r>
              <a:rPr sz="900" spc="-5" dirty="0">
                <a:solidFill>
                  <a:srgbClr val="FFFFFF"/>
                </a:solidFill>
                <a:latin typeface="Open Sans"/>
                <a:cs typeface="Open Sans"/>
              </a:rPr>
              <a:t> </a:t>
            </a:r>
            <a:r>
              <a:rPr sz="900" spc="-10" dirty="0">
                <a:solidFill>
                  <a:srgbClr val="FFFFFF"/>
                </a:solidFill>
                <a:latin typeface="Open Sans"/>
                <a:cs typeface="Open Sans"/>
              </a:rPr>
              <a:t>document.</a:t>
            </a:r>
            <a:endParaRPr sz="900" dirty="0">
              <a:latin typeface="Open Sans"/>
              <a:cs typeface="Open Sans"/>
            </a:endParaRPr>
          </a:p>
          <a:p>
            <a:pPr marL="12700">
              <a:lnSpc>
                <a:spcPct val="100000"/>
              </a:lnSpc>
              <a:spcBef>
                <a:spcPts val="15"/>
              </a:spcBef>
            </a:pPr>
            <a:r>
              <a:rPr sz="900" dirty="0">
                <a:solidFill>
                  <a:srgbClr val="FFFFFF"/>
                </a:solidFill>
                <a:latin typeface="Open Sans"/>
                <a:cs typeface="Open Sans"/>
              </a:rPr>
              <a:t>Certain</a:t>
            </a:r>
            <a:r>
              <a:rPr sz="900" spc="-5" dirty="0">
                <a:solidFill>
                  <a:srgbClr val="FFFFFF"/>
                </a:solidFill>
                <a:latin typeface="Open Sans"/>
                <a:cs typeface="Open Sans"/>
              </a:rPr>
              <a:t> </a:t>
            </a:r>
            <a:r>
              <a:rPr sz="900" dirty="0">
                <a:solidFill>
                  <a:srgbClr val="FFFFFF"/>
                </a:solidFill>
                <a:latin typeface="Open Sans"/>
                <a:cs typeface="Open Sans"/>
              </a:rPr>
              <a:t>information ©2020 MSCI</a:t>
            </a:r>
            <a:r>
              <a:rPr sz="900" spc="-5" dirty="0">
                <a:solidFill>
                  <a:srgbClr val="FFFFFF"/>
                </a:solidFill>
                <a:latin typeface="Open Sans"/>
                <a:cs typeface="Open Sans"/>
              </a:rPr>
              <a:t> </a:t>
            </a:r>
            <a:r>
              <a:rPr sz="900" dirty="0">
                <a:solidFill>
                  <a:srgbClr val="FFFFFF"/>
                </a:solidFill>
                <a:latin typeface="Open Sans"/>
                <a:cs typeface="Open Sans"/>
              </a:rPr>
              <a:t>ESG Research LLC.</a:t>
            </a:r>
            <a:r>
              <a:rPr sz="900" spc="-5" dirty="0">
                <a:solidFill>
                  <a:srgbClr val="FFFFFF"/>
                </a:solidFill>
                <a:latin typeface="Open Sans"/>
                <a:cs typeface="Open Sans"/>
              </a:rPr>
              <a:t> </a:t>
            </a:r>
            <a:r>
              <a:rPr sz="900" dirty="0">
                <a:solidFill>
                  <a:srgbClr val="FFFFFF"/>
                </a:solidFill>
                <a:latin typeface="Open Sans"/>
                <a:cs typeface="Open Sans"/>
              </a:rPr>
              <a:t>reproduced by </a:t>
            </a:r>
            <a:r>
              <a:rPr sz="900" spc="-10" dirty="0">
                <a:solidFill>
                  <a:srgbClr val="FFFFFF"/>
                </a:solidFill>
                <a:latin typeface="Open Sans"/>
                <a:cs typeface="Open Sans"/>
              </a:rPr>
              <a:t>permission.</a:t>
            </a:r>
            <a:endParaRPr sz="900" dirty="0">
              <a:latin typeface="Open Sans"/>
              <a:cs typeface="Open Sans"/>
            </a:endParaRPr>
          </a:p>
        </p:txBody>
      </p:sp>
      <p:pic>
        <p:nvPicPr>
          <p:cNvPr id="10" name="Picture 9" descr="A black and red logo">
            <a:extLst>
              <a:ext uri="{FF2B5EF4-FFF2-40B4-BE49-F238E27FC236}">
                <a16:creationId xmlns:a16="http://schemas.microsoft.com/office/drawing/2014/main" id="{BDE278E3-EC51-3C98-1485-368225A2D3B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1228708"/>
            <a:ext cx="4245996" cy="1414002"/>
          </a:xfrm>
          <a:prstGeom prst="rect">
            <a:avLst/>
          </a:prstGeom>
        </p:spPr>
      </p:pic>
    </p:spTree>
    <p:extLst>
      <p:ext uri="{BB962C8B-B14F-4D97-AF65-F5344CB8AC3E}">
        <p14:creationId xmlns:p14="http://schemas.microsoft.com/office/powerpoint/2010/main" val="38854381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80C7DBDA-5428-E3EB-0C9B-780723E7FCC5}"/>
              </a:ext>
            </a:extLst>
          </p:cNvPr>
          <p:cNvSpPr txBox="1">
            <a:spLocks noGrp="1"/>
          </p:cNvSpPr>
          <p:nvPr>
            <p:ph type="title"/>
          </p:nvPr>
        </p:nvSpPr>
        <p:spPr>
          <a:xfrm>
            <a:off x="1013446" y="488441"/>
            <a:ext cx="15760065" cy="1450397"/>
          </a:xfrm>
          <a:prstGeom prst="rect">
            <a:avLst/>
          </a:prstGeom>
        </p:spPr>
        <p:txBody>
          <a:bodyPr vert="horz" wrap="square" lIns="0" tIns="153670" rIns="0" bIns="0" rtlCol="0">
            <a:spAutoFit/>
          </a:bodyPr>
          <a:lstStyle/>
          <a:p>
            <a:pPr marL="22225">
              <a:lnSpc>
                <a:spcPct val="100000"/>
              </a:lnSpc>
              <a:spcBef>
                <a:spcPts val="1210"/>
              </a:spcBef>
            </a:pPr>
            <a:r>
              <a:rPr sz="4800" dirty="0"/>
              <a:t>Jupiter</a:t>
            </a:r>
            <a:r>
              <a:rPr sz="4800" spc="-5" dirty="0"/>
              <a:t> </a:t>
            </a:r>
            <a:r>
              <a:rPr sz="4800" dirty="0"/>
              <a:t>Dynamic</a:t>
            </a:r>
            <a:r>
              <a:rPr sz="4800" spc="5" dirty="0"/>
              <a:t> </a:t>
            </a:r>
            <a:r>
              <a:rPr sz="4800" dirty="0"/>
              <a:t>Bond</a:t>
            </a:r>
            <a:r>
              <a:rPr sz="4800" spc="5" dirty="0"/>
              <a:t> </a:t>
            </a:r>
            <a:r>
              <a:rPr sz="4800" dirty="0"/>
              <a:t>- L</a:t>
            </a:r>
            <a:r>
              <a:rPr sz="4800" spc="5" dirty="0"/>
              <a:t> </a:t>
            </a:r>
            <a:r>
              <a:rPr sz="4800" dirty="0"/>
              <a:t>-</a:t>
            </a:r>
            <a:r>
              <a:rPr sz="4800" spc="5" dirty="0"/>
              <a:t> </a:t>
            </a:r>
            <a:r>
              <a:rPr sz="4800" dirty="0"/>
              <a:t>GBP -</a:t>
            </a:r>
            <a:r>
              <a:rPr sz="4800" spc="5" dirty="0"/>
              <a:t> </a:t>
            </a:r>
            <a:r>
              <a:rPr sz="4800" dirty="0"/>
              <a:t>Hedged -</a:t>
            </a:r>
            <a:r>
              <a:rPr sz="4800" spc="5" dirty="0"/>
              <a:t> </a:t>
            </a:r>
            <a:r>
              <a:rPr sz="4800" dirty="0"/>
              <a:t>Qdis –</a:t>
            </a:r>
            <a:r>
              <a:rPr sz="4800" spc="5" dirty="0"/>
              <a:t> </a:t>
            </a:r>
            <a:r>
              <a:rPr sz="4800" spc="-20" dirty="0"/>
              <a:t>Cash</a:t>
            </a:r>
          </a:p>
          <a:p>
            <a:pPr marL="12700">
              <a:lnSpc>
                <a:spcPct val="100000"/>
              </a:lnSpc>
              <a:spcBef>
                <a:spcPts val="775"/>
              </a:spcBef>
            </a:pPr>
            <a:r>
              <a:rPr sz="2950" b="1" dirty="0">
                <a:solidFill>
                  <a:srgbClr val="000000"/>
                </a:solidFill>
                <a:latin typeface="Open Sans Semibold"/>
                <a:cs typeface="Open Sans Semibold"/>
              </a:rPr>
              <a:t>U0459993191</a:t>
            </a:r>
            <a:r>
              <a:rPr sz="2950" b="1" spc="-5" dirty="0">
                <a:solidFill>
                  <a:srgbClr val="000000"/>
                </a:solidFill>
                <a:latin typeface="Open Sans Semibold"/>
                <a:cs typeface="Open Sans Semibold"/>
              </a:rPr>
              <a:t> </a:t>
            </a:r>
            <a:r>
              <a:rPr sz="2950" b="1" dirty="0">
                <a:solidFill>
                  <a:srgbClr val="F79433"/>
                </a:solidFill>
                <a:latin typeface="Open Sans"/>
                <a:cs typeface="Open Sans"/>
              </a:rPr>
              <a:t>+</a:t>
            </a:r>
            <a:r>
              <a:rPr sz="2950" b="1" spc="5" dirty="0">
                <a:solidFill>
                  <a:srgbClr val="F79433"/>
                </a:solidFill>
                <a:latin typeface="Open Sans"/>
                <a:cs typeface="Open Sans"/>
              </a:rPr>
              <a:t> </a:t>
            </a:r>
            <a:r>
              <a:rPr sz="2950" b="1" dirty="0">
                <a:solidFill>
                  <a:srgbClr val="F79433"/>
                </a:solidFill>
                <a:latin typeface="Open Sans"/>
                <a:cs typeface="Open Sans"/>
              </a:rPr>
              <a:t>+</a:t>
            </a:r>
            <a:r>
              <a:rPr sz="2950" b="1" spc="5" dirty="0">
                <a:solidFill>
                  <a:srgbClr val="F79433"/>
                </a:solidFill>
                <a:latin typeface="Open Sans"/>
                <a:cs typeface="Open Sans"/>
              </a:rPr>
              <a:t> </a:t>
            </a:r>
            <a:r>
              <a:rPr sz="2950" b="1" dirty="0">
                <a:solidFill>
                  <a:srgbClr val="F79433"/>
                </a:solidFill>
                <a:latin typeface="Open Sans"/>
                <a:cs typeface="Open Sans"/>
              </a:rPr>
              <a:t>+</a:t>
            </a:r>
            <a:r>
              <a:rPr sz="2950" b="1" spc="5" dirty="0">
                <a:solidFill>
                  <a:srgbClr val="F79433"/>
                </a:solidFill>
                <a:latin typeface="Open Sans"/>
                <a:cs typeface="Open Sans"/>
              </a:rPr>
              <a:t> </a:t>
            </a:r>
            <a:r>
              <a:rPr sz="2950" b="1" dirty="0">
                <a:solidFill>
                  <a:srgbClr val="F79433"/>
                </a:solidFill>
                <a:latin typeface="Open Sans"/>
                <a:cs typeface="Open Sans"/>
              </a:rPr>
              <a:t>+ </a:t>
            </a:r>
            <a:r>
              <a:rPr sz="2950" b="1" spc="-50" dirty="0">
                <a:solidFill>
                  <a:srgbClr val="D1D2D3"/>
                </a:solidFill>
                <a:latin typeface="Open Sans"/>
                <a:cs typeface="Open Sans"/>
              </a:rPr>
              <a:t>+</a:t>
            </a:r>
            <a:endParaRPr sz="2950" dirty="0">
              <a:latin typeface="Open Sans"/>
              <a:cs typeface="Open Sans"/>
            </a:endParaRPr>
          </a:p>
        </p:txBody>
      </p:sp>
      <p:sp>
        <p:nvSpPr>
          <p:cNvPr id="5" name="object 3">
            <a:extLst>
              <a:ext uri="{FF2B5EF4-FFF2-40B4-BE49-F238E27FC236}">
                <a16:creationId xmlns:a16="http://schemas.microsoft.com/office/drawing/2014/main" id="{427CBA3A-F5F8-814A-DE42-E19AAD6A50BF}"/>
              </a:ext>
            </a:extLst>
          </p:cNvPr>
          <p:cNvSpPr txBox="1"/>
          <p:nvPr/>
        </p:nvSpPr>
        <p:spPr>
          <a:xfrm>
            <a:off x="7264565" y="6197632"/>
            <a:ext cx="1447165" cy="226695"/>
          </a:xfrm>
          <a:prstGeom prst="rect">
            <a:avLst/>
          </a:prstGeom>
        </p:spPr>
        <p:txBody>
          <a:bodyPr vert="horz" wrap="square" lIns="0" tIns="15240" rIns="0" bIns="0" rtlCol="0">
            <a:spAutoFit/>
          </a:bodyPr>
          <a:lstStyle/>
          <a:p>
            <a:pPr marL="12700">
              <a:lnSpc>
                <a:spcPct val="100000"/>
              </a:lnSpc>
              <a:spcBef>
                <a:spcPts val="120"/>
              </a:spcBef>
            </a:pPr>
            <a:r>
              <a:rPr sz="1300" b="1" dirty="0">
                <a:latin typeface="Open Sans"/>
                <a:cs typeface="Open Sans"/>
              </a:rPr>
              <a:t>10</a:t>
            </a:r>
            <a:r>
              <a:rPr sz="1300" b="1" spc="20" dirty="0">
                <a:latin typeface="Open Sans"/>
                <a:cs typeface="Open Sans"/>
              </a:rPr>
              <a:t> </a:t>
            </a:r>
            <a:r>
              <a:rPr sz="1300" b="1" dirty="0">
                <a:latin typeface="Open Sans"/>
                <a:cs typeface="Open Sans"/>
              </a:rPr>
              <a:t>YR</a:t>
            </a:r>
            <a:r>
              <a:rPr sz="1300" b="1" spc="25" dirty="0">
                <a:latin typeface="Open Sans"/>
                <a:cs typeface="Open Sans"/>
              </a:rPr>
              <a:t> </a:t>
            </a:r>
            <a:r>
              <a:rPr sz="1300" b="1" dirty="0">
                <a:latin typeface="Open Sans"/>
                <a:cs typeface="Open Sans"/>
              </a:rPr>
              <a:t>Price</a:t>
            </a:r>
            <a:r>
              <a:rPr sz="1300" b="1" spc="25" dirty="0">
                <a:latin typeface="Open Sans"/>
                <a:cs typeface="Open Sans"/>
              </a:rPr>
              <a:t> </a:t>
            </a:r>
            <a:r>
              <a:rPr sz="1300" b="1" spc="-10" dirty="0">
                <a:latin typeface="Open Sans"/>
                <a:cs typeface="Open Sans"/>
              </a:rPr>
              <a:t>Chart</a:t>
            </a:r>
            <a:endParaRPr sz="1300">
              <a:latin typeface="Open Sans"/>
              <a:cs typeface="Open Sans"/>
            </a:endParaRPr>
          </a:p>
        </p:txBody>
      </p:sp>
      <p:grpSp>
        <p:nvGrpSpPr>
          <p:cNvPr id="6" name="object 4">
            <a:extLst>
              <a:ext uri="{FF2B5EF4-FFF2-40B4-BE49-F238E27FC236}">
                <a16:creationId xmlns:a16="http://schemas.microsoft.com/office/drawing/2014/main" id="{6AE9AFFF-71A2-D0D3-5F3C-6C24DD6BFD00}"/>
              </a:ext>
            </a:extLst>
          </p:cNvPr>
          <p:cNvGrpSpPr/>
          <p:nvPr/>
        </p:nvGrpSpPr>
        <p:grpSpPr>
          <a:xfrm>
            <a:off x="7997797" y="6888774"/>
            <a:ext cx="11055350" cy="1665605"/>
            <a:chOff x="7997797" y="7306808"/>
            <a:chExt cx="11055350" cy="1665605"/>
          </a:xfrm>
        </p:grpSpPr>
        <p:sp>
          <p:nvSpPr>
            <p:cNvPr id="7" name="object 5">
              <a:extLst>
                <a:ext uri="{FF2B5EF4-FFF2-40B4-BE49-F238E27FC236}">
                  <a16:creationId xmlns:a16="http://schemas.microsoft.com/office/drawing/2014/main" id="{8348B13F-0A14-663E-EC23-B3D9155307B7}"/>
                </a:ext>
              </a:extLst>
            </p:cNvPr>
            <p:cNvSpPr/>
            <p:nvPr/>
          </p:nvSpPr>
          <p:spPr>
            <a:xfrm>
              <a:off x="8003195" y="7707764"/>
              <a:ext cx="11044555" cy="1186815"/>
            </a:xfrm>
            <a:custGeom>
              <a:avLst/>
              <a:gdLst/>
              <a:ahLst/>
              <a:cxnLst/>
              <a:rect l="l" t="t" r="r" b="b"/>
              <a:pathLst>
                <a:path w="11044555" h="1186815">
                  <a:moveTo>
                    <a:pt x="0" y="1078794"/>
                  </a:moveTo>
                  <a:lnTo>
                    <a:pt x="184999" y="1042837"/>
                  </a:lnTo>
                  <a:lnTo>
                    <a:pt x="369988" y="1042837"/>
                  </a:lnTo>
                  <a:lnTo>
                    <a:pt x="554956" y="1024858"/>
                  </a:lnTo>
                  <a:lnTo>
                    <a:pt x="739956" y="934955"/>
                  </a:lnTo>
                  <a:lnTo>
                    <a:pt x="924945" y="916977"/>
                  </a:lnTo>
                  <a:lnTo>
                    <a:pt x="1109945" y="916977"/>
                  </a:lnTo>
                  <a:lnTo>
                    <a:pt x="1294944" y="1060815"/>
                  </a:lnTo>
                  <a:lnTo>
                    <a:pt x="1479933" y="1042837"/>
                  </a:lnTo>
                  <a:lnTo>
                    <a:pt x="1664933" y="1186675"/>
                  </a:lnTo>
                  <a:lnTo>
                    <a:pt x="1849933" y="1042837"/>
                  </a:lnTo>
                  <a:lnTo>
                    <a:pt x="2034922" y="970912"/>
                  </a:lnTo>
                  <a:lnTo>
                    <a:pt x="2219921" y="934955"/>
                  </a:lnTo>
                  <a:lnTo>
                    <a:pt x="2404921" y="898998"/>
                  </a:lnTo>
                  <a:lnTo>
                    <a:pt x="2589921" y="952934"/>
                  </a:lnTo>
                  <a:lnTo>
                    <a:pt x="2774910" y="845052"/>
                  </a:lnTo>
                  <a:lnTo>
                    <a:pt x="2959909" y="827074"/>
                  </a:lnTo>
                  <a:lnTo>
                    <a:pt x="3144909" y="845052"/>
                  </a:lnTo>
                  <a:lnTo>
                    <a:pt x="3329898" y="809095"/>
                  </a:lnTo>
                  <a:lnTo>
                    <a:pt x="3496396" y="755160"/>
                  </a:lnTo>
                  <a:lnTo>
                    <a:pt x="3681395" y="701214"/>
                  </a:lnTo>
                  <a:lnTo>
                    <a:pt x="3866395" y="665257"/>
                  </a:lnTo>
                  <a:lnTo>
                    <a:pt x="4051384" y="665257"/>
                  </a:lnTo>
                  <a:lnTo>
                    <a:pt x="4236384" y="881020"/>
                  </a:lnTo>
                  <a:lnTo>
                    <a:pt x="4421383" y="1168697"/>
                  </a:lnTo>
                  <a:lnTo>
                    <a:pt x="4606372" y="1006869"/>
                  </a:lnTo>
                  <a:lnTo>
                    <a:pt x="4791372" y="898998"/>
                  </a:lnTo>
                  <a:lnTo>
                    <a:pt x="4976372" y="881020"/>
                  </a:lnTo>
                  <a:lnTo>
                    <a:pt x="5161361" y="791117"/>
                  </a:lnTo>
                  <a:lnTo>
                    <a:pt x="5346360" y="665257"/>
                  </a:lnTo>
                  <a:lnTo>
                    <a:pt x="5531360" y="737171"/>
                  </a:lnTo>
                  <a:lnTo>
                    <a:pt x="5716349" y="827074"/>
                  </a:lnTo>
                  <a:lnTo>
                    <a:pt x="5901349" y="629300"/>
                  </a:lnTo>
                  <a:lnTo>
                    <a:pt x="6086348" y="539397"/>
                  </a:lnTo>
                  <a:lnTo>
                    <a:pt x="6271337" y="593332"/>
                  </a:lnTo>
                  <a:lnTo>
                    <a:pt x="6456337" y="575354"/>
                  </a:lnTo>
                  <a:lnTo>
                    <a:pt x="6641337" y="449494"/>
                  </a:lnTo>
                  <a:lnTo>
                    <a:pt x="6807834" y="359601"/>
                  </a:lnTo>
                  <a:lnTo>
                    <a:pt x="6992823" y="305655"/>
                  </a:lnTo>
                  <a:lnTo>
                    <a:pt x="7177823" y="251720"/>
                  </a:lnTo>
                  <a:lnTo>
                    <a:pt x="7362822" y="179795"/>
                  </a:lnTo>
                  <a:lnTo>
                    <a:pt x="7547812" y="107881"/>
                  </a:lnTo>
                  <a:lnTo>
                    <a:pt x="7732811" y="233741"/>
                  </a:lnTo>
                  <a:lnTo>
                    <a:pt x="7917811" y="53935"/>
                  </a:lnTo>
                  <a:lnTo>
                    <a:pt x="8102800" y="143838"/>
                  </a:lnTo>
                  <a:lnTo>
                    <a:pt x="8287800" y="0"/>
                  </a:lnTo>
                  <a:lnTo>
                    <a:pt x="8472799" y="161817"/>
                  </a:lnTo>
                  <a:lnTo>
                    <a:pt x="8657788" y="251720"/>
                  </a:lnTo>
                  <a:lnTo>
                    <a:pt x="8842788" y="143838"/>
                  </a:lnTo>
                  <a:lnTo>
                    <a:pt x="9027787" y="323634"/>
                  </a:lnTo>
                  <a:lnTo>
                    <a:pt x="9212777" y="305655"/>
                  </a:lnTo>
                  <a:lnTo>
                    <a:pt x="9397776" y="485461"/>
                  </a:lnTo>
                  <a:lnTo>
                    <a:pt x="9582776" y="323634"/>
                  </a:lnTo>
                  <a:lnTo>
                    <a:pt x="9767775" y="431515"/>
                  </a:lnTo>
                  <a:lnTo>
                    <a:pt x="9952765" y="665257"/>
                  </a:lnTo>
                  <a:lnTo>
                    <a:pt x="10137764" y="467483"/>
                  </a:lnTo>
                  <a:lnTo>
                    <a:pt x="10304262" y="305655"/>
                  </a:lnTo>
                  <a:lnTo>
                    <a:pt x="10489251" y="413537"/>
                  </a:lnTo>
                  <a:lnTo>
                    <a:pt x="10674250" y="305655"/>
                  </a:lnTo>
                  <a:lnTo>
                    <a:pt x="10859250" y="395558"/>
                  </a:lnTo>
                  <a:lnTo>
                    <a:pt x="11044239" y="323634"/>
                  </a:lnTo>
                </a:path>
              </a:pathLst>
            </a:custGeom>
            <a:ln w="10470">
              <a:solidFill>
                <a:srgbClr val="CC0000"/>
              </a:solidFill>
            </a:ln>
          </p:spPr>
          <p:txBody>
            <a:bodyPr wrap="square" lIns="0" tIns="0" rIns="0" bIns="0" rtlCol="0"/>
            <a:lstStyle/>
            <a:p>
              <a:endParaRPr/>
            </a:p>
          </p:txBody>
        </p:sp>
        <p:sp>
          <p:nvSpPr>
            <p:cNvPr id="8" name="object 6">
              <a:extLst>
                <a:ext uri="{FF2B5EF4-FFF2-40B4-BE49-F238E27FC236}">
                  <a16:creationId xmlns:a16="http://schemas.microsoft.com/office/drawing/2014/main" id="{CE468D48-5FB1-5B29-96FF-A5E823C6678F}"/>
                </a:ext>
              </a:extLst>
            </p:cNvPr>
            <p:cNvSpPr/>
            <p:nvPr/>
          </p:nvSpPr>
          <p:spPr>
            <a:xfrm>
              <a:off x="8003195" y="7312205"/>
              <a:ext cx="11044555" cy="1654810"/>
            </a:xfrm>
            <a:custGeom>
              <a:avLst/>
              <a:gdLst/>
              <a:ahLst/>
              <a:cxnLst/>
              <a:rect l="l" t="t" r="r" b="b"/>
              <a:pathLst>
                <a:path w="11044555" h="1654809">
                  <a:moveTo>
                    <a:pt x="0" y="1474353"/>
                  </a:moveTo>
                  <a:lnTo>
                    <a:pt x="184999" y="1456374"/>
                  </a:lnTo>
                  <a:lnTo>
                    <a:pt x="369988" y="1438395"/>
                  </a:lnTo>
                  <a:lnTo>
                    <a:pt x="554956" y="1438395"/>
                  </a:lnTo>
                  <a:lnTo>
                    <a:pt x="739956" y="1366471"/>
                  </a:lnTo>
                  <a:lnTo>
                    <a:pt x="924945" y="1348492"/>
                  </a:lnTo>
                  <a:lnTo>
                    <a:pt x="1109945" y="1330514"/>
                  </a:lnTo>
                  <a:lnTo>
                    <a:pt x="1294944" y="1510310"/>
                  </a:lnTo>
                  <a:lnTo>
                    <a:pt x="1479933" y="1474353"/>
                  </a:lnTo>
                  <a:lnTo>
                    <a:pt x="1664933" y="1654200"/>
                  </a:lnTo>
                  <a:lnTo>
                    <a:pt x="1849933" y="1492331"/>
                  </a:lnTo>
                  <a:lnTo>
                    <a:pt x="2034922" y="1420417"/>
                  </a:lnTo>
                  <a:lnTo>
                    <a:pt x="2219921" y="1384449"/>
                  </a:lnTo>
                  <a:lnTo>
                    <a:pt x="2404921" y="1312535"/>
                  </a:lnTo>
                  <a:lnTo>
                    <a:pt x="2589921" y="1456374"/>
                  </a:lnTo>
                  <a:lnTo>
                    <a:pt x="2774910" y="1294557"/>
                  </a:lnTo>
                  <a:lnTo>
                    <a:pt x="2959909" y="1294557"/>
                  </a:lnTo>
                  <a:lnTo>
                    <a:pt x="3144909" y="1330514"/>
                  </a:lnTo>
                  <a:lnTo>
                    <a:pt x="3329898" y="1294557"/>
                  </a:lnTo>
                  <a:lnTo>
                    <a:pt x="3496396" y="1222632"/>
                  </a:lnTo>
                  <a:lnTo>
                    <a:pt x="3681395" y="1150718"/>
                  </a:lnTo>
                  <a:lnTo>
                    <a:pt x="3866395" y="1078794"/>
                  </a:lnTo>
                  <a:lnTo>
                    <a:pt x="4051384" y="1096772"/>
                  </a:lnTo>
                  <a:lnTo>
                    <a:pt x="4236384" y="1312535"/>
                  </a:lnTo>
                  <a:lnTo>
                    <a:pt x="4421383" y="1636222"/>
                  </a:lnTo>
                  <a:lnTo>
                    <a:pt x="4606372" y="1402428"/>
                  </a:lnTo>
                  <a:lnTo>
                    <a:pt x="4791372" y="1294557"/>
                  </a:lnTo>
                  <a:lnTo>
                    <a:pt x="4976372" y="1222632"/>
                  </a:lnTo>
                  <a:lnTo>
                    <a:pt x="5161361" y="1114751"/>
                  </a:lnTo>
                  <a:lnTo>
                    <a:pt x="5346360" y="934955"/>
                  </a:lnTo>
                  <a:lnTo>
                    <a:pt x="5531360" y="1042837"/>
                  </a:lnTo>
                  <a:lnTo>
                    <a:pt x="5716349" y="1114751"/>
                  </a:lnTo>
                  <a:lnTo>
                    <a:pt x="5901349" y="791117"/>
                  </a:lnTo>
                  <a:lnTo>
                    <a:pt x="6086348" y="665257"/>
                  </a:lnTo>
                  <a:lnTo>
                    <a:pt x="6271337" y="701214"/>
                  </a:lnTo>
                  <a:lnTo>
                    <a:pt x="6456337" y="611321"/>
                  </a:lnTo>
                  <a:lnTo>
                    <a:pt x="6641337" y="521418"/>
                  </a:lnTo>
                  <a:lnTo>
                    <a:pt x="6807834" y="359601"/>
                  </a:lnTo>
                  <a:lnTo>
                    <a:pt x="6992823" y="323644"/>
                  </a:lnTo>
                  <a:lnTo>
                    <a:pt x="7177823" y="269698"/>
                  </a:lnTo>
                  <a:lnTo>
                    <a:pt x="7362822" y="215763"/>
                  </a:lnTo>
                  <a:lnTo>
                    <a:pt x="7547812" y="125860"/>
                  </a:lnTo>
                  <a:lnTo>
                    <a:pt x="7732811" y="269698"/>
                  </a:lnTo>
                  <a:lnTo>
                    <a:pt x="7917811" y="71924"/>
                  </a:lnTo>
                  <a:lnTo>
                    <a:pt x="8102800" y="161817"/>
                  </a:lnTo>
                  <a:lnTo>
                    <a:pt x="8287800" y="0"/>
                  </a:lnTo>
                  <a:lnTo>
                    <a:pt x="8472799" y="197784"/>
                  </a:lnTo>
                  <a:lnTo>
                    <a:pt x="8657788" y="287677"/>
                  </a:lnTo>
                  <a:lnTo>
                    <a:pt x="8842788" y="197784"/>
                  </a:lnTo>
                  <a:lnTo>
                    <a:pt x="9027787" y="485461"/>
                  </a:lnTo>
                  <a:lnTo>
                    <a:pt x="9212777" y="485461"/>
                  </a:lnTo>
                  <a:lnTo>
                    <a:pt x="9397776" y="755160"/>
                  </a:lnTo>
                  <a:lnTo>
                    <a:pt x="9582776" y="521418"/>
                  </a:lnTo>
                  <a:lnTo>
                    <a:pt x="9767775" y="665257"/>
                  </a:lnTo>
                  <a:lnTo>
                    <a:pt x="9952765" y="934955"/>
                  </a:lnTo>
                  <a:lnTo>
                    <a:pt x="10137764" y="737181"/>
                  </a:lnTo>
                  <a:lnTo>
                    <a:pt x="10304262" y="539397"/>
                  </a:lnTo>
                  <a:lnTo>
                    <a:pt x="10489251" y="665257"/>
                  </a:lnTo>
                  <a:lnTo>
                    <a:pt x="10674250" y="467483"/>
                  </a:lnTo>
                  <a:lnTo>
                    <a:pt x="10859250" y="539397"/>
                  </a:lnTo>
                  <a:lnTo>
                    <a:pt x="11044239" y="431515"/>
                  </a:lnTo>
                </a:path>
              </a:pathLst>
            </a:custGeom>
            <a:ln w="10470">
              <a:solidFill>
                <a:srgbClr val="F79433"/>
              </a:solidFill>
            </a:ln>
          </p:spPr>
          <p:txBody>
            <a:bodyPr wrap="square" lIns="0" tIns="0" rIns="0" bIns="0" rtlCol="0"/>
            <a:lstStyle/>
            <a:p>
              <a:endParaRPr/>
            </a:p>
          </p:txBody>
        </p:sp>
        <p:sp>
          <p:nvSpPr>
            <p:cNvPr id="9" name="object 7">
              <a:extLst>
                <a:ext uri="{FF2B5EF4-FFF2-40B4-BE49-F238E27FC236}">
                  <a16:creationId xmlns:a16="http://schemas.microsoft.com/office/drawing/2014/main" id="{5E3104CF-927B-2AAC-F148-0A0A5FEFE2F9}"/>
                </a:ext>
              </a:extLst>
            </p:cNvPr>
            <p:cNvSpPr/>
            <p:nvPr/>
          </p:nvSpPr>
          <p:spPr>
            <a:xfrm>
              <a:off x="8003195" y="7833624"/>
              <a:ext cx="11044555" cy="970915"/>
            </a:xfrm>
            <a:custGeom>
              <a:avLst/>
              <a:gdLst/>
              <a:ahLst/>
              <a:cxnLst/>
              <a:rect l="l" t="t" r="r" b="b"/>
              <a:pathLst>
                <a:path w="11044555" h="970915">
                  <a:moveTo>
                    <a:pt x="0" y="952934"/>
                  </a:moveTo>
                  <a:lnTo>
                    <a:pt x="184999" y="952934"/>
                  </a:lnTo>
                  <a:lnTo>
                    <a:pt x="369988" y="952934"/>
                  </a:lnTo>
                  <a:lnTo>
                    <a:pt x="554956" y="934955"/>
                  </a:lnTo>
                  <a:lnTo>
                    <a:pt x="739956" y="863031"/>
                  </a:lnTo>
                  <a:lnTo>
                    <a:pt x="924945" y="827074"/>
                  </a:lnTo>
                  <a:lnTo>
                    <a:pt x="1109945" y="809095"/>
                  </a:lnTo>
                  <a:lnTo>
                    <a:pt x="1294944" y="916977"/>
                  </a:lnTo>
                  <a:lnTo>
                    <a:pt x="1479933" y="845052"/>
                  </a:lnTo>
                  <a:lnTo>
                    <a:pt x="1664933" y="970912"/>
                  </a:lnTo>
                  <a:lnTo>
                    <a:pt x="1849933" y="863031"/>
                  </a:lnTo>
                  <a:lnTo>
                    <a:pt x="2034922" y="791117"/>
                  </a:lnTo>
                  <a:lnTo>
                    <a:pt x="2219921" y="737171"/>
                  </a:lnTo>
                  <a:lnTo>
                    <a:pt x="2404921" y="719192"/>
                  </a:lnTo>
                  <a:lnTo>
                    <a:pt x="2589921" y="737171"/>
                  </a:lnTo>
                  <a:lnTo>
                    <a:pt x="2774910" y="629300"/>
                  </a:lnTo>
                  <a:lnTo>
                    <a:pt x="2959909" y="611311"/>
                  </a:lnTo>
                  <a:lnTo>
                    <a:pt x="3144909" y="575354"/>
                  </a:lnTo>
                  <a:lnTo>
                    <a:pt x="3329898" y="539397"/>
                  </a:lnTo>
                  <a:lnTo>
                    <a:pt x="3496396" y="521418"/>
                  </a:lnTo>
                  <a:lnTo>
                    <a:pt x="3681395" y="503440"/>
                  </a:lnTo>
                  <a:lnTo>
                    <a:pt x="3866395" y="467472"/>
                  </a:lnTo>
                  <a:lnTo>
                    <a:pt x="4051384" y="413537"/>
                  </a:lnTo>
                  <a:lnTo>
                    <a:pt x="4236384" y="629300"/>
                  </a:lnTo>
                  <a:lnTo>
                    <a:pt x="4421383" y="881009"/>
                  </a:lnTo>
                  <a:lnTo>
                    <a:pt x="4606372" y="719192"/>
                  </a:lnTo>
                  <a:lnTo>
                    <a:pt x="4791372" y="665257"/>
                  </a:lnTo>
                  <a:lnTo>
                    <a:pt x="4976372" y="665257"/>
                  </a:lnTo>
                  <a:lnTo>
                    <a:pt x="5161361" y="575354"/>
                  </a:lnTo>
                  <a:lnTo>
                    <a:pt x="5346360" y="503440"/>
                  </a:lnTo>
                  <a:lnTo>
                    <a:pt x="5531360" y="539397"/>
                  </a:lnTo>
                  <a:lnTo>
                    <a:pt x="5716349" y="629300"/>
                  </a:lnTo>
                  <a:lnTo>
                    <a:pt x="5901349" y="449494"/>
                  </a:lnTo>
                  <a:lnTo>
                    <a:pt x="6086348" y="395558"/>
                  </a:lnTo>
                  <a:lnTo>
                    <a:pt x="6271337" y="449494"/>
                  </a:lnTo>
                  <a:lnTo>
                    <a:pt x="6456337" y="503440"/>
                  </a:lnTo>
                  <a:lnTo>
                    <a:pt x="6641337" y="359601"/>
                  </a:lnTo>
                  <a:lnTo>
                    <a:pt x="6807834" y="287677"/>
                  </a:lnTo>
                  <a:lnTo>
                    <a:pt x="6992823" y="233741"/>
                  </a:lnTo>
                  <a:lnTo>
                    <a:pt x="7177823" y="197774"/>
                  </a:lnTo>
                  <a:lnTo>
                    <a:pt x="7362822" y="125860"/>
                  </a:lnTo>
                  <a:lnTo>
                    <a:pt x="7547812" y="71924"/>
                  </a:lnTo>
                  <a:lnTo>
                    <a:pt x="7732811" y="197774"/>
                  </a:lnTo>
                  <a:lnTo>
                    <a:pt x="7917811" y="107881"/>
                  </a:lnTo>
                  <a:lnTo>
                    <a:pt x="8102800" y="179795"/>
                  </a:lnTo>
                  <a:lnTo>
                    <a:pt x="8287800" y="0"/>
                  </a:lnTo>
                  <a:lnTo>
                    <a:pt x="8472799" y="179795"/>
                  </a:lnTo>
                  <a:lnTo>
                    <a:pt x="8657788" y="233741"/>
                  </a:lnTo>
                  <a:lnTo>
                    <a:pt x="8842788" y="89903"/>
                  </a:lnTo>
                  <a:lnTo>
                    <a:pt x="9027787" y="251720"/>
                  </a:lnTo>
                  <a:lnTo>
                    <a:pt x="9212777" y="269698"/>
                  </a:lnTo>
                  <a:lnTo>
                    <a:pt x="9397776" y="395558"/>
                  </a:lnTo>
                  <a:lnTo>
                    <a:pt x="9582776" y="287677"/>
                  </a:lnTo>
                  <a:lnTo>
                    <a:pt x="9767775" y="377580"/>
                  </a:lnTo>
                  <a:lnTo>
                    <a:pt x="9952765" y="575354"/>
                  </a:lnTo>
                  <a:lnTo>
                    <a:pt x="10137764" y="413537"/>
                  </a:lnTo>
                  <a:lnTo>
                    <a:pt x="10304262" y="251720"/>
                  </a:lnTo>
                  <a:lnTo>
                    <a:pt x="10489251" y="305655"/>
                  </a:lnTo>
                  <a:lnTo>
                    <a:pt x="10674250" y="251720"/>
                  </a:lnTo>
                  <a:lnTo>
                    <a:pt x="10859250" y="359601"/>
                  </a:lnTo>
                  <a:lnTo>
                    <a:pt x="11044239" y="251720"/>
                  </a:lnTo>
                </a:path>
              </a:pathLst>
            </a:custGeom>
            <a:ln w="10470">
              <a:solidFill>
                <a:srgbClr val="A7A9AC"/>
              </a:solidFill>
            </a:ln>
          </p:spPr>
          <p:txBody>
            <a:bodyPr wrap="square" lIns="0" tIns="0" rIns="0" bIns="0" rtlCol="0"/>
            <a:lstStyle/>
            <a:p>
              <a:endParaRPr/>
            </a:p>
          </p:txBody>
        </p:sp>
      </p:grpSp>
      <p:sp>
        <p:nvSpPr>
          <p:cNvPr id="10" name="object 8">
            <a:extLst>
              <a:ext uri="{FF2B5EF4-FFF2-40B4-BE49-F238E27FC236}">
                <a16:creationId xmlns:a16="http://schemas.microsoft.com/office/drawing/2014/main" id="{349953F6-EA1D-0703-62C2-5CEBDC1B5FF7}"/>
              </a:ext>
            </a:extLst>
          </p:cNvPr>
          <p:cNvSpPr txBox="1"/>
          <p:nvPr/>
        </p:nvSpPr>
        <p:spPr>
          <a:xfrm>
            <a:off x="7366851" y="8769432"/>
            <a:ext cx="169545"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80</a:t>
            </a:r>
            <a:endParaRPr sz="950">
              <a:latin typeface="Open Sans"/>
              <a:cs typeface="Open Sans"/>
            </a:endParaRPr>
          </a:p>
        </p:txBody>
      </p:sp>
      <p:sp>
        <p:nvSpPr>
          <p:cNvPr id="11" name="object 9">
            <a:extLst>
              <a:ext uri="{FF2B5EF4-FFF2-40B4-BE49-F238E27FC236}">
                <a16:creationId xmlns:a16="http://schemas.microsoft.com/office/drawing/2014/main" id="{21A20542-ABAA-3EA3-F910-E5B9BCD1DCD7}"/>
              </a:ext>
            </a:extLst>
          </p:cNvPr>
          <p:cNvSpPr txBox="1"/>
          <p:nvPr/>
        </p:nvSpPr>
        <p:spPr>
          <a:xfrm>
            <a:off x="7289199" y="8319854"/>
            <a:ext cx="241300"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100</a:t>
            </a:r>
            <a:endParaRPr sz="950">
              <a:latin typeface="Open Sans"/>
              <a:cs typeface="Open Sans"/>
            </a:endParaRPr>
          </a:p>
        </p:txBody>
      </p:sp>
      <p:sp>
        <p:nvSpPr>
          <p:cNvPr id="12" name="object 10">
            <a:extLst>
              <a:ext uri="{FF2B5EF4-FFF2-40B4-BE49-F238E27FC236}">
                <a16:creationId xmlns:a16="http://schemas.microsoft.com/office/drawing/2014/main" id="{C6D47366-23B4-7EB2-C63B-1121F91B499C}"/>
              </a:ext>
            </a:extLst>
          </p:cNvPr>
          <p:cNvSpPr txBox="1"/>
          <p:nvPr/>
        </p:nvSpPr>
        <p:spPr>
          <a:xfrm>
            <a:off x="7289199" y="7866757"/>
            <a:ext cx="241300"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120</a:t>
            </a:r>
            <a:endParaRPr sz="950">
              <a:latin typeface="Open Sans"/>
              <a:cs typeface="Open Sans"/>
            </a:endParaRPr>
          </a:p>
        </p:txBody>
      </p:sp>
      <p:sp>
        <p:nvSpPr>
          <p:cNvPr id="13" name="object 11">
            <a:extLst>
              <a:ext uri="{FF2B5EF4-FFF2-40B4-BE49-F238E27FC236}">
                <a16:creationId xmlns:a16="http://schemas.microsoft.com/office/drawing/2014/main" id="{458E6C3C-5322-40F7-7CA0-11D0A4BEF8AF}"/>
              </a:ext>
            </a:extLst>
          </p:cNvPr>
          <p:cNvSpPr txBox="1"/>
          <p:nvPr/>
        </p:nvSpPr>
        <p:spPr>
          <a:xfrm>
            <a:off x="7285555" y="7431629"/>
            <a:ext cx="241300"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140</a:t>
            </a:r>
            <a:endParaRPr sz="950">
              <a:latin typeface="Open Sans"/>
              <a:cs typeface="Open Sans"/>
            </a:endParaRPr>
          </a:p>
        </p:txBody>
      </p:sp>
      <p:sp>
        <p:nvSpPr>
          <p:cNvPr id="14" name="object 12">
            <a:extLst>
              <a:ext uri="{FF2B5EF4-FFF2-40B4-BE49-F238E27FC236}">
                <a16:creationId xmlns:a16="http://schemas.microsoft.com/office/drawing/2014/main" id="{3B471017-0C0D-81A6-4199-D7CF45F8BC2A}"/>
              </a:ext>
            </a:extLst>
          </p:cNvPr>
          <p:cNvSpPr txBox="1"/>
          <p:nvPr/>
        </p:nvSpPr>
        <p:spPr>
          <a:xfrm>
            <a:off x="7289199" y="6982177"/>
            <a:ext cx="241300"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160</a:t>
            </a:r>
            <a:endParaRPr sz="950">
              <a:latin typeface="Open Sans"/>
              <a:cs typeface="Open Sans"/>
            </a:endParaRPr>
          </a:p>
        </p:txBody>
      </p:sp>
      <p:sp>
        <p:nvSpPr>
          <p:cNvPr id="15" name="object 13">
            <a:extLst>
              <a:ext uri="{FF2B5EF4-FFF2-40B4-BE49-F238E27FC236}">
                <a16:creationId xmlns:a16="http://schemas.microsoft.com/office/drawing/2014/main" id="{3D936473-BFA2-E3FC-F42F-A35670236CB2}"/>
              </a:ext>
            </a:extLst>
          </p:cNvPr>
          <p:cNvSpPr txBox="1"/>
          <p:nvPr/>
        </p:nvSpPr>
        <p:spPr>
          <a:xfrm>
            <a:off x="7289199" y="6529081"/>
            <a:ext cx="241300" cy="176530"/>
          </a:xfrm>
          <a:prstGeom prst="rect">
            <a:avLst/>
          </a:prstGeom>
        </p:spPr>
        <p:txBody>
          <a:bodyPr vert="horz" wrap="square" lIns="0" tIns="17780" rIns="0" bIns="0" rtlCol="0">
            <a:spAutoFit/>
          </a:bodyPr>
          <a:lstStyle/>
          <a:p>
            <a:pPr marL="12700">
              <a:lnSpc>
                <a:spcPct val="100000"/>
              </a:lnSpc>
              <a:spcBef>
                <a:spcPts val="140"/>
              </a:spcBef>
            </a:pPr>
            <a:r>
              <a:rPr sz="950" spc="-25" dirty="0">
                <a:solidFill>
                  <a:srgbClr val="221F1F"/>
                </a:solidFill>
                <a:latin typeface="Open Sans"/>
                <a:cs typeface="Open Sans"/>
              </a:rPr>
              <a:t>180</a:t>
            </a:r>
            <a:endParaRPr sz="950">
              <a:latin typeface="Open Sans"/>
              <a:cs typeface="Open Sans"/>
            </a:endParaRPr>
          </a:p>
        </p:txBody>
      </p:sp>
      <p:sp>
        <p:nvSpPr>
          <p:cNvPr id="16" name="object 14">
            <a:extLst>
              <a:ext uri="{FF2B5EF4-FFF2-40B4-BE49-F238E27FC236}">
                <a16:creationId xmlns:a16="http://schemas.microsoft.com/office/drawing/2014/main" id="{E0B3D598-7BCF-EF01-64F8-300CCDC088EE}"/>
              </a:ext>
            </a:extLst>
          </p:cNvPr>
          <p:cNvSpPr txBox="1"/>
          <p:nvPr/>
        </p:nvSpPr>
        <p:spPr>
          <a:xfrm>
            <a:off x="8167290" y="6482130"/>
            <a:ext cx="2183765" cy="539115"/>
          </a:xfrm>
          <a:prstGeom prst="rect">
            <a:avLst/>
          </a:prstGeom>
        </p:spPr>
        <p:txBody>
          <a:bodyPr vert="horz" wrap="square" lIns="0" tIns="11430" rIns="0" bIns="0" rtlCol="0">
            <a:spAutoFit/>
          </a:bodyPr>
          <a:lstStyle/>
          <a:p>
            <a:pPr marL="12700" marR="789940" indent="-635">
              <a:lnSpc>
                <a:spcPct val="118200"/>
              </a:lnSpc>
              <a:spcBef>
                <a:spcPts val="90"/>
              </a:spcBef>
            </a:pPr>
            <a:r>
              <a:rPr sz="950" dirty="0">
                <a:latin typeface="Open Sans"/>
                <a:cs typeface="Open Sans"/>
              </a:rPr>
              <a:t>AB</a:t>
            </a:r>
            <a:r>
              <a:rPr sz="950" spc="50" dirty="0">
                <a:latin typeface="Open Sans"/>
                <a:cs typeface="Open Sans"/>
              </a:rPr>
              <a:t> </a:t>
            </a:r>
            <a:r>
              <a:rPr sz="950" dirty="0">
                <a:latin typeface="Open Sans"/>
                <a:cs typeface="Open Sans"/>
              </a:rPr>
              <a:t>Low</a:t>
            </a:r>
            <a:r>
              <a:rPr sz="950" spc="130" dirty="0">
                <a:latin typeface="Open Sans"/>
                <a:cs typeface="Open Sans"/>
              </a:rPr>
              <a:t> </a:t>
            </a:r>
            <a:r>
              <a:rPr sz="950" dirty="0">
                <a:latin typeface="Open Sans"/>
                <a:cs typeface="Open Sans"/>
              </a:rPr>
              <a:t>Volatility</a:t>
            </a:r>
            <a:r>
              <a:rPr sz="950" spc="165" dirty="0">
                <a:latin typeface="Open Sans"/>
                <a:cs typeface="Open Sans"/>
              </a:rPr>
              <a:t> </a:t>
            </a:r>
            <a:r>
              <a:rPr sz="950" spc="-10" dirty="0">
                <a:latin typeface="Open Sans"/>
                <a:cs typeface="Open Sans"/>
              </a:rPr>
              <a:t>Equity </a:t>
            </a:r>
            <a:r>
              <a:rPr sz="950" dirty="0">
                <a:latin typeface="Open Sans"/>
                <a:cs typeface="Open Sans"/>
              </a:rPr>
              <a:t>MSCI</a:t>
            </a:r>
            <a:r>
              <a:rPr sz="950" spc="35" dirty="0">
                <a:latin typeface="Open Sans"/>
                <a:cs typeface="Open Sans"/>
              </a:rPr>
              <a:t> </a:t>
            </a:r>
            <a:r>
              <a:rPr sz="950" spc="-10" dirty="0">
                <a:latin typeface="Open Sans"/>
                <a:cs typeface="Open Sans"/>
              </a:rPr>
              <a:t>World</a:t>
            </a:r>
            <a:endParaRPr sz="950">
              <a:latin typeface="Open Sans"/>
              <a:cs typeface="Open Sans"/>
            </a:endParaRPr>
          </a:p>
          <a:p>
            <a:pPr marL="12700">
              <a:lnSpc>
                <a:spcPct val="100000"/>
              </a:lnSpc>
              <a:spcBef>
                <a:spcPts val="209"/>
              </a:spcBef>
            </a:pPr>
            <a:r>
              <a:rPr sz="950" dirty="0">
                <a:latin typeface="Open Sans"/>
                <a:cs typeface="Open Sans"/>
              </a:rPr>
              <a:t>MSCI</a:t>
            </a:r>
            <a:r>
              <a:rPr sz="950" spc="55" dirty="0">
                <a:latin typeface="Open Sans"/>
                <a:cs typeface="Open Sans"/>
              </a:rPr>
              <a:t> </a:t>
            </a:r>
            <a:r>
              <a:rPr sz="950" dirty="0">
                <a:latin typeface="Open Sans"/>
                <a:cs typeface="Open Sans"/>
              </a:rPr>
              <a:t>World</a:t>
            </a:r>
            <a:r>
              <a:rPr sz="950" spc="135" dirty="0">
                <a:latin typeface="Open Sans"/>
                <a:cs typeface="Open Sans"/>
              </a:rPr>
              <a:t> </a:t>
            </a:r>
            <a:r>
              <a:rPr sz="950" dirty="0">
                <a:latin typeface="Open Sans"/>
                <a:cs typeface="Open Sans"/>
              </a:rPr>
              <a:t>Minimum</a:t>
            </a:r>
            <a:r>
              <a:rPr sz="950" spc="65" dirty="0">
                <a:latin typeface="Open Sans"/>
                <a:cs typeface="Open Sans"/>
              </a:rPr>
              <a:t> </a:t>
            </a:r>
            <a:r>
              <a:rPr sz="950" dirty="0">
                <a:latin typeface="Open Sans"/>
                <a:cs typeface="Open Sans"/>
              </a:rPr>
              <a:t>Volatility</a:t>
            </a:r>
            <a:r>
              <a:rPr sz="950" spc="114" dirty="0">
                <a:latin typeface="Open Sans"/>
                <a:cs typeface="Open Sans"/>
              </a:rPr>
              <a:t> </a:t>
            </a:r>
            <a:r>
              <a:rPr sz="950" spc="-10" dirty="0">
                <a:latin typeface="Open Sans"/>
                <a:cs typeface="Open Sans"/>
              </a:rPr>
              <a:t>(USD)</a:t>
            </a:r>
            <a:endParaRPr sz="950">
              <a:latin typeface="Open Sans"/>
              <a:cs typeface="Open Sans"/>
            </a:endParaRPr>
          </a:p>
        </p:txBody>
      </p:sp>
      <p:sp>
        <p:nvSpPr>
          <p:cNvPr id="17" name="object 15">
            <a:extLst>
              <a:ext uri="{FF2B5EF4-FFF2-40B4-BE49-F238E27FC236}">
                <a16:creationId xmlns:a16="http://schemas.microsoft.com/office/drawing/2014/main" id="{42DDBD69-8FF3-1AE3-6C2D-BF41DD1E599C}"/>
              </a:ext>
            </a:extLst>
          </p:cNvPr>
          <p:cNvSpPr/>
          <p:nvPr/>
        </p:nvSpPr>
        <p:spPr>
          <a:xfrm>
            <a:off x="7999924" y="6555481"/>
            <a:ext cx="85725" cy="85725"/>
          </a:xfrm>
          <a:custGeom>
            <a:avLst/>
            <a:gdLst/>
            <a:ahLst/>
            <a:cxnLst/>
            <a:rect l="l" t="t" r="r" b="b"/>
            <a:pathLst>
              <a:path w="85725" h="85725">
                <a:moveTo>
                  <a:pt x="85358" y="0"/>
                </a:moveTo>
                <a:lnTo>
                  <a:pt x="0" y="0"/>
                </a:lnTo>
                <a:lnTo>
                  <a:pt x="0" y="85358"/>
                </a:lnTo>
                <a:lnTo>
                  <a:pt x="85358" y="85358"/>
                </a:lnTo>
                <a:lnTo>
                  <a:pt x="85358" y="0"/>
                </a:lnTo>
                <a:close/>
              </a:path>
            </a:pathLst>
          </a:custGeom>
          <a:solidFill>
            <a:srgbClr val="CC0000"/>
          </a:solidFill>
        </p:spPr>
        <p:txBody>
          <a:bodyPr wrap="square" lIns="0" tIns="0" rIns="0" bIns="0" rtlCol="0"/>
          <a:lstStyle/>
          <a:p>
            <a:endParaRPr/>
          </a:p>
        </p:txBody>
      </p:sp>
      <p:sp>
        <p:nvSpPr>
          <p:cNvPr id="18" name="object 16">
            <a:extLst>
              <a:ext uri="{FF2B5EF4-FFF2-40B4-BE49-F238E27FC236}">
                <a16:creationId xmlns:a16="http://schemas.microsoft.com/office/drawing/2014/main" id="{0978555E-058B-8E6F-7DA3-F650B2CD83F7}"/>
              </a:ext>
            </a:extLst>
          </p:cNvPr>
          <p:cNvSpPr/>
          <p:nvPr/>
        </p:nvSpPr>
        <p:spPr>
          <a:xfrm>
            <a:off x="7999924" y="6740135"/>
            <a:ext cx="85725" cy="85725"/>
          </a:xfrm>
          <a:custGeom>
            <a:avLst/>
            <a:gdLst/>
            <a:ahLst/>
            <a:cxnLst/>
            <a:rect l="l" t="t" r="r" b="b"/>
            <a:pathLst>
              <a:path w="85725" h="85725">
                <a:moveTo>
                  <a:pt x="85358" y="0"/>
                </a:moveTo>
                <a:lnTo>
                  <a:pt x="0" y="0"/>
                </a:lnTo>
                <a:lnTo>
                  <a:pt x="0" y="85358"/>
                </a:lnTo>
                <a:lnTo>
                  <a:pt x="85358" y="85358"/>
                </a:lnTo>
                <a:lnTo>
                  <a:pt x="85358" y="0"/>
                </a:lnTo>
                <a:close/>
              </a:path>
            </a:pathLst>
          </a:custGeom>
          <a:solidFill>
            <a:srgbClr val="F79433"/>
          </a:solidFill>
        </p:spPr>
        <p:txBody>
          <a:bodyPr wrap="square" lIns="0" tIns="0" rIns="0" bIns="0" rtlCol="0"/>
          <a:lstStyle/>
          <a:p>
            <a:endParaRPr/>
          </a:p>
        </p:txBody>
      </p:sp>
      <p:sp>
        <p:nvSpPr>
          <p:cNvPr id="19" name="object 17">
            <a:extLst>
              <a:ext uri="{FF2B5EF4-FFF2-40B4-BE49-F238E27FC236}">
                <a16:creationId xmlns:a16="http://schemas.microsoft.com/office/drawing/2014/main" id="{9F170563-F380-E51E-8B00-90454A91A566}"/>
              </a:ext>
            </a:extLst>
          </p:cNvPr>
          <p:cNvSpPr/>
          <p:nvPr/>
        </p:nvSpPr>
        <p:spPr>
          <a:xfrm>
            <a:off x="7999924" y="6912151"/>
            <a:ext cx="85725" cy="85725"/>
          </a:xfrm>
          <a:custGeom>
            <a:avLst/>
            <a:gdLst/>
            <a:ahLst/>
            <a:cxnLst/>
            <a:rect l="l" t="t" r="r" b="b"/>
            <a:pathLst>
              <a:path w="85725" h="85725">
                <a:moveTo>
                  <a:pt x="85358" y="0"/>
                </a:moveTo>
                <a:lnTo>
                  <a:pt x="0" y="0"/>
                </a:lnTo>
                <a:lnTo>
                  <a:pt x="0" y="85358"/>
                </a:lnTo>
                <a:lnTo>
                  <a:pt x="85358" y="85358"/>
                </a:lnTo>
                <a:lnTo>
                  <a:pt x="85358" y="0"/>
                </a:lnTo>
                <a:close/>
              </a:path>
            </a:pathLst>
          </a:custGeom>
          <a:solidFill>
            <a:srgbClr val="A7A9AC"/>
          </a:solidFill>
        </p:spPr>
        <p:txBody>
          <a:bodyPr wrap="square" lIns="0" tIns="0" rIns="0" bIns="0" rtlCol="0"/>
          <a:lstStyle/>
          <a:p>
            <a:endParaRPr/>
          </a:p>
        </p:txBody>
      </p:sp>
      <p:sp>
        <p:nvSpPr>
          <p:cNvPr id="20" name="object 18">
            <a:extLst>
              <a:ext uri="{FF2B5EF4-FFF2-40B4-BE49-F238E27FC236}">
                <a16:creationId xmlns:a16="http://schemas.microsoft.com/office/drawing/2014/main" id="{35D25D3B-B15E-712E-5A66-C4A9016E72BC}"/>
              </a:ext>
            </a:extLst>
          </p:cNvPr>
          <p:cNvSpPr txBox="1"/>
          <p:nvPr/>
        </p:nvSpPr>
        <p:spPr>
          <a:xfrm rot="19200000">
            <a:off x="18746398"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2023</a:t>
            </a:r>
            <a:endParaRPr sz="950">
              <a:latin typeface="Open Sans"/>
              <a:cs typeface="Open Sans"/>
            </a:endParaRPr>
          </a:p>
        </p:txBody>
      </p:sp>
      <p:sp>
        <p:nvSpPr>
          <p:cNvPr id="21" name="object 19">
            <a:extLst>
              <a:ext uri="{FF2B5EF4-FFF2-40B4-BE49-F238E27FC236}">
                <a16:creationId xmlns:a16="http://schemas.microsoft.com/office/drawing/2014/main" id="{65A12EB4-8259-42ED-F756-E46A03C6971A}"/>
              </a:ext>
            </a:extLst>
          </p:cNvPr>
          <p:cNvSpPr txBox="1"/>
          <p:nvPr/>
        </p:nvSpPr>
        <p:spPr>
          <a:xfrm rot="19200000">
            <a:off x="7749000"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2014</a:t>
            </a:r>
            <a:endParaRPr sz="950">
              <a:latin typeface="Open Sans"/>
              <a:cs typeface="Open Sans"/>
            </a:endParaRPr>
          </a:p>
        </p:txBody>
      </p:sp>
      <p:sp>
        <p:nvSpPr>
          <p:cNvPr id="22" name="object 20">
            <a:extLst>
              <a:ext uri="{FF2B5EF4-FFF2-40B4-BE49-F238E27FC236}">
                <a16:creationId xmlns:a16="http://schemas.microsoft.com/office/drawing/2014/main" id="{C4099690-7EAC-A6E2-0352-225DED1DA58B}"/>
              </a:ext>
            </a:extLst>
          </p:cNvPr>
          <p:cNvSpPr txBox="1"/>
          <p:nvPr/>
        </p:nvSpPr>
        <p:spPr>
          <a:xfrm rot="19200000">
            <a:off x="8970934" y="9246599"/>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2015</a:t>
            </a:r>
            <a:endParaRPr sz="950">
              <a:latin typeface="Open Sans"/>
              <a:cs typeface="Open Sans"/>
            </a:endParaRPr>
          </a:p>
        </p:txBody>
      </p:sp>
      <p:sp>
        <p:nvSpPr>
          <p:cNvPr id="23" name="object 21">
            <a:extLst>
              <a:ext uri="{FF2B5EF4-FFF2-40B4-BE49-F238E27FC236}">
                <a16:creationId xmlns:a16="http://schemas.microsoft.com/office/drawing/2014/main" id="{911119D2-47CF-A60A-5F90-8F6F3AC4C987}"/>
              </a:ext>
            </a:extLst>
          </p:cNvPr>
          <p:cNvSpPr txBox="1"/>
          <p:nvPr/>
        </p:nvSpPr>
        <p:spPr>
          <a:xfrm rot="19200000">
            <a:off x="10192867" y="9246599"/>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2016</a:t>
            </a:r>
            <a:endParaRPr sz="950">
              <a:latin typeface="Open Sans"/>
              <a:cs typeface="Open Sans"/>
            </a:endParaRPr>
          </a:p>
        </p:txBody>
      </p:sp>
      <p:sp>
        <p:nvSpPr>
          <p:cNvPr id="24" name="object 22">
            <a:extLst>
              <a:ext uri="{FF2B5EF4-FFF2-40B4-BE49-F238E27FC236}">
                <a16:creationId xmlns:a16="http://schemas.microsoft.com/office/drawing/2014/main" id="{3179E0A5-71C6-B19D-12BC-9852F187FD8F}"/>
              </a:ext>
            </a:extLst>
          </p:cNvPr>
          <p:cNvSpPr txBox="1"/>
          <p:nvPr/>
        </p:nvSpPr>
        <p:spPr>
          <a:xfrm rot="19200000">
            <a:off x="11414800"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2017</a:t>
            </a:r>
            <a:endParaRPr sz="950">
              <a:latin typeface="Open Sans"/>
              <a:cs typeface="Open Sans"/>
            </a:endParaRPr>
          </a:p>
        </p:txBody>
      </p:sp>
      <p:sp>
        <p:nvSpPr>
          <p:cNvPr id="25" name="object 23">
            <a:extLst>
              <a:ext uri="{FF2B5EF4-FFF2-40B4-BE49-F238E27FC236}">
                <a16:creationId xmlns:a16="http://schemas.microsoft.com/office/drawing/2014/main" id="{7683A8B8-6A5C-518B-7E8C-AAB1B898F303}"/>
              </a:ext>
            </a:extLst>
          </p:cNvPr>
          <p:cNvSpPr txBox="1"/>
          <p:nvPr/>
        </p:nvSpPr>
        <p:spPr>
          <a:xfrm rot="19200000">
            <a:off x="12636733"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2018</a:t>
            </a:r>
            <a:endParaRPr sz="950">
              <a:latin typeface="Open Sans"/>
              <a:cs typeface="Open Sans"/>
            </a:endParaRPr>
          </a:p>
        </p:txBody>
      </p:sp>
      <p:sp>
        <p:nvSpPr>
          <p:cNvPr id="26" name="object 24">
            <a:extLst>
              <a:ext uri="{FF2B5EF4-FFF2-40B4-BE49-F238E27FC236}">
                <a16:creationId xmlns:a16="http://schemas.microsoft.com/office/drawing/2014/main" id="{84983403-2A1B-D8D2-819A-F93B7CF766E7}"/>
              </a:ext>
            </a:extLst>
          </p:cNvPr>
          <p:cNvSpPr txBox="1"/>
          <p:nvPr/>
        </p:nvSpPr>
        <p:spPr>
          <a:xfrm rot="19200000">
            <a:off x="13858667"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2019</a:t>
            </a:r>
            <a:endParaRPr sz="950">
              <a:latin typeface="Open Sans"/>
              <a:cs typeface="Open Sans"/>
            </a:endParaRPr>
          </a:p>
        </p:txBody>
      </p:sp>
      <p:sp>
        <p:nvSpPr>
          <p:cNvPr id="27" name="object 25">
            <a:extLst>
              <a:ext uri="{FF2B5EF4-FFF2-40B4-BE49-F238E27FC236}">
                <a16:creationId xmlns:a16="http://schemas.microsoft.com/office/drawing/2014/main" id="{3F93F045-A731-74A3-9924-133D3926CC9D}"/>
              </a:ext>
            </a:extLst>
          </p:cNvPr>
          <p:cNvSpPr txBox="1"/>
          <p:nvPr/>
        </p:nvSpPr>
        <p:spPr>
          <a:xfrm rot="19200000">
            <a:off x="15080600" y="9246599"/>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2020</a:t>
            </a:r>
            <a:endParaRPr sz="950">
              <a:latin typeface="Open Sans"/>
              <a:cs typeface="Open Sans"/>
            </a:endParaRPr>
          </a:p>
        </p:txBody>
      </p:sp>
      <p:sp>
        <p:nvSpPr>
          <p:cNvPr id="28" name="object 26">
            <a:extLst>
              <a:ext uri="{FF2B5EF4-FFF2-40B4-BE49-F238E27FC236}">
                <a16:creationId xmlns:a16="http://schemas.microsoft.com/office/drawing/2014/main" id="{6D2CFC22-B930-27C7-678D-B4AA25202FEC}"/>
              </a:ext>
            </a:extLst>
          </p:cNvPr>
          <p:cNvSpPr txBox="1"/>
          <p:nvPr/>
        </p:nvSpPr>
        <p:spPr>
          <a:xfrm rot="19200000">
            <a:off x="16302533" y="9246599"/>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2021</a:t>
            </a:r>
            <a:endParaRPr sz="950">
              <a:latin typeface="Open Sans"/>
              <a:cs typeface="Open Sans"/>
            </a:endParaRPr>
          </a:p>
        </p:txBody>
      </p:sp>
      <p:sp>
        <p:nvSpPr>
          <p:cNvPr id="29" name="object 27">
            <a:extLst>
              <a:ext uri="{FF2B5EF4-FFF2-40B4-BE49-F238E27FC236}">
                <a16:creationId xmlns:a16="http://schemas.microsoft.com/office/drawing/2014/main" id="{82126E93-2B82-4858-ED6D-684DB7E24301}"/>
              </a:ext>
            </a:extLst>
          </p:cNvPr>
          <p:cNvSpPr txBox="1"/>
          <p:nvPr/>
        </p:nvSpPr>
        <p:spPr>
          <a:xfrm rot="19200000">
            <a:off x="17524467" y="9246600"/>
            <a:ext cx="314514" cy="124460"/>
          </a:xfrm>
          <a:prstGeom prst="rect">
            <a:avLst/>
          </a:prstGeom>
        </p:spPr>
        <p:txBody>
          <a:bodyPr vert="horz" wrap="square" lIns="0" tIns="0" rIns="0" bIns="0" rtlCol="0">
            <a:spAutoFit/>
          </a:bodyPr>
          <a:lstStyle/>
          <a:p>
            <a:pPr>
              <a:lnSpc>
                <a:spcPts val="980"/>
              </a:lnSpc>
            </a:pPr>
            <a:r>
              <a:rPr sz="950" spc="-20" dirty="0">
                <a:solidFill>
                  <a:srgbClr val="221F1F"/>
                </a:solidFill>
                <a:latin typeface="Open Sans"/>
                <a:cs typeface="Open Sans"/>
              </a:rPr>
              <a:t>2022</a:t>
            </a:r>
            <a:endParaRPr sz="950">
              <a:latin typeface="Open Sans"/>
              <a:cs typeface="Open Sans"/>
            </a:endParaRPr>
          </a:p>
        </p:txBody>
      </p:sp>
      <p:sp>
        <p:nvSpPr>
          <p:cNvPr id="30" name="object 28">
            <a:extLst>
              <a:ext uri="{FF2B5EF4-FFF2-40B4-BE49-F238E27FC236}">
                <a16:creationId xmlns:a16="http://schemas.microsoft.com/office/drawing/2014/main" id="{EC8FDAC0-D5BD-446F-6106-74ECEDB7B43A}"/>
              </a:ext>
            </a:extLst>
          </p:cNvPr>
          <p:cNvSpPr txBox="1"/>
          <p:nvPr/>
        </p:nvSpPr>
        <p:spPr>
          <a:xfrm>
            <a:off x="16805873" y="9892516"/>
            <a:ext cx="2295525" cy="176530"/>
          </a:xfrm>
          <a:prstGeom prst="rect">
            <a:avLst/>
          </a:prstGeom>
        </p:spPr>
        <p:txBody>
          <a:bodyPr vert="horz" wrap="square" lIns="0" tIns="17780" rIns="0" bIns="0" rtlCol="0">
            <a:spAutoFit/>
          </a:bodyPr>
          <a:lstStyle/>
          <a:p>
            <a:pPr marL="12700">
              <a:lnSpc>
                <a:spcPct val="100000"/>
              </a:lnSpc>
              <a:spcBef>
                <a:spcPts val="140"/>
              </a:spcBef>
            </a:pPr>
            <a:r>
              <a:rPr sz="950" dirty="0">
                <a:solidFill>
                  <a:srgbClr val="221F1F"/>
                </a:solidFill>
                <a:latin typeface="Open Sans"/>
                <a:cs typeface="Open Sans"/>
              </a:rPr>
              <a:t>Source:</a:t>
            </a:r>
            <a:r>
              <a:rPr sz="950" spc="85" dirty="0">
                <a:solidFill>
                  <a:srgbClr val="221F1F"/>
                </a:solidFill>
                <a:latin typeface="Open Sans"/>
                <a:cs typeface="Open Sans"/>
              </a:rPr>
              <a:t> </a:t>
            </a:r>
            <a:r>
              <a:rPr sz="950" dirty="0">
                <a:solidFill>
                  <a:srgbClr val="221F1F"/>
                </a:solidFill>
                <a:latin typeface="Open Sans"/>
                <a:cs typeface="Open Sans"/>
              </a:rPr>
              <a:t>Morningstar,</a:t>
            </a:r>
            <a:r>
              <a:rPr sz="950" spc="85" dirty="0">
                <a:solidFill>
                  <a:srgbClr val="221F1F"/>
                </a:solidFill>
                <a:latin typeface="Open Sans"/>
                <a:cs typeface="Open Sans"/>
              </a:rPr>
              <a:t> </a:t>
            </a:r>
            <a:r>
              <a:rPr sz="950" dirty="0">
                <a:solidFill>
                  <a:srgbClr val="221F1F"/>
                </a:solidFill>
                <a:latin typeface="Open Sans"/>
                <a:cs typeface="Open Sans"/>
              </a:rPr>
              <a:t>as</a:t>
            </a:r>
            <a:r>
              <a:rPr sz="950" spc="85" dirty="0">
                <a:solidFill>
                  <a:srgbClr val="221F1F"/>
                </a:solidFill>
                <a:latin typeface="Open Sans"/>
                <a:cs typeface="Open Sans"/>
              </a:rPr>
              <a:t> </a:t>
            </a:r>
            <a:r>
              <a:rPr sz="950" dirty="0">
                <a:solidFill>
                  <a:srgbClr val="221F1F"/>
                </a:solidFill>
                <a:latin typeface="Open Sans"/>
                <a:cs typeface="Open Sans"/>
              </a:rPr>
              <a:t>of</a:t>
            </a:r>
            <a:r>
              <a:rPr sz="950" spc="85" dirty="0">
                <a:solidFill>
                  <a:srgbClr val="221F1F"/>
                </a:solidFill>
                <a:latin typeface="Open Sans"/>
                <a:cs typeface="Open Sans"/>
              </a:rPr>
              <a:t> </a:t>
            </a:r>
            <a:r>
              <a:rPr sz="950" dirty="0">
                <a:solidFill>
                  <a:srgbClr val="221F1F"/>
                </a:solidFill>
                <a:latin typeface="Open Sans"/>
                <a:cs typeface="Open Sans"/>
              </a:rPr>
              <a:t>31</a:t>
            </a:r>
            <a:r>
              <a:rPr sz="950" spc="85" dirty="0">
                <a:solidFill>
                  <a:srgbClr val="221F1F"/>
                </a:solidFill>
                <a:latin typeface="Open Sans"/>
                <a:cs typeface="Open Sans"/>
              </a:rPr>
              <a:t> </a:t>
            </a:r>
            <a:r>
              <a:rPr sz="950" dirty="0">
                <a:solidFill>
                  <a:srgbClr val="221F1F"/>
                </a:solidFill>
                <a:latin typeface="Open Sans"/>
                <a:cs typeface="Open Sans"/>
              </a:rPr>
              <a:t>July</a:t>
            </a:r>
            <a:r>
              <a:rPr sz="950" spc="85" dirty="0">
                <a:solidFill>
                  <a:srgbClr val="221F1F"/>
                </a:solidFill>
                <a:latin typeface="Open Sans"/>
                <a:cs typeface="Open Sans"/>
              </a:rPr>
              <a:t> </a:t>
            </a:r>
            <a:r>
              <a:rPr sz="950" spc="-20" dirty="0">
                <a:solidFill>
                  <a:srgbClr val="221F1F"/>
                </a:solidFill>
                <a:latin typeface="Open Sans"/>
                <a:cs typeface="Open Sans"/>
              </a:rPr>
              <a:t>2022</a:t>
            </a:r>
            <a:endParaRPr sz="950" dirty="0">
              <a:latin typeface="Open Sans"/>
              <a:cs typeface="Open Sans"/>
            </a:endParaRPr>
          </a:p>
        </p:txBody>
      </p:sp>
      <p:sp>
        <p:nvSpPr>
          <p:cNvPr id="31" name="object 29">
            <a:extLst>
              <a:ext uri="{FF2B5EF4-FFF2-40B4-BE49-F238E27FC236}">
                <a16:creationId xmlns:a16="http://schemas.microsoft.com/office/drawing/2014/main" id="{4BD84355-9303-0254-F01C-ED05679ED6C2}"/>
              </a:ext>
            </a:extLst>
          </p:cNvPr>
          <p:cNvSpPr/>
          <p:nvPr/>
        </p:nvSpPr>
        <p:spPr>
          <a:xfrm>
            <a:off x="7299034" y="4262451"/>
            <a:ext cx="11821160" cy="2540"/>
          </a:xfrm>
          <a:custGeom>
            <a:avLst/>
            <a:gdLst/>
            <a:ahLst/>
            <a:cxnLst/>
            <a:rect l="l" t="t" r="r" b="b"/>
            <a:pathLst>
              <a:path w="11821160" h="2539">
                <a:moveTo>
                  <a:pt x="0" y="2094"/>
                </a:moveTo>
                <a:lnTo>
                  <a:pt x="11820802" y="2094"/>
                </a:lnTo>
                <a:lnTo>
                  <a:pt x="11820802" y="0"/>
                </a:lnTo>
                <a:lnTo>
                  <a:pt x="0" y="0"/>
                </a:lnTo>
                <a:lnTo>
                  <a:pt x="0" y="2094"/>
                </a:lnTo>
                <a:close/>
              </a:path>
            </a:pathLst>
          </a:custGeom>
          <a:solidFill>
            <a:srgbClr val="E6E6E6"/>
          </a:solidFill>
        </p:spPr>
        <p:txBody>
          <a:bodyPr wrap="square" lIns="0" tIns="0" rIns="0" bIns="0" rtlCol="0"/>
          <a:lstStyle/>
          <a:p>
            <a:endParaRPr/>
          </a:p>
        </p:txBody>
      </p:sp>
      <p:sp>
        <p:nvSpPr>
          <p:cNvPr id="32" name="object 30">
            <a:extLst>
              <a:ext uri="{FF2B5EF4-FFF2-40B4-BE49-F238E27FC236}">
                <a16:creationId xmlns:a16="http://schemas.microsoft.com/office/drawing/2014/main" id="{68EFD515-1D10-7166-AA2A-661C1D65118C}"/>
              </a:ext>
            </a:extLst>
          </p:cNvPr>
          <p:cNvSpPr txBox="1"/>
          <p:nvPr/>
        </p:nvSpPr>
        <p:spPr>
          <a:xfrm>
            <a:off x="7299034" y="4262450"/>
            <a:ext cx="11821160" cy="399600"/>
          </a:xfrm>
          <a:prstGeom prst="rect">
            <a:avLst/>
          </a:prstGeom>
          <a:solidFill>
            <a:srgbClr val="000000"/>
          </a:solidFill>
        </p:spPr>
        <p:txBody>
          <a:bodyPr vert="horz" wrap="square" lIns="0" tIns="82550" rIns="0" bIns="0" rtlCol="0">
            <a:noAutofit/>
          </a:bodyPr>
          <a:lstStyle/>
          <a:p>
            <a:pPr marL="213360">
              <a:lnSpc>
                <a:spcPct val="100000"/>
              </a:lnSpc>
              <a:spcBef>
                <a:spcPts val="650"/>
              </a:spcBef>
            </a:pPr>
            <a:r>
              <a:rPr sz="1300" b="1" dirty="0">
                <a:solidFill>
                  <a:srgbClr val="FFFFFF"/>
                </a:solidFill>
                <a:latin typeface="Open Sans Semibold"/>
                <a:cs typeface="Open Sans Semibold"/>
              </a:rPr>
              <a:t>Fund</a:t>
            </a:r>
            <a:r>
              <a:rPr sz="1300" b="1" spc="20" dirty="0">
                <a:solidFill>
                  <a:srgbClr val="FFFFFF"/>
                </a:solidFill>
                <a:latin typeface="Open Sans Semibold"/>
                <a:cs typeface="Open Sans Semibold"/>
              </a:rPr>
              <a:t> </a:t>
            </a:r>
            <a:r>
              <a:rPr sz="1300" b="1" spc="-10" dirty="0">
                <a:solidFill>
                  <a:srgbClr val="FFFFFF"/>
                </a:solidFill>
                <a:latin typeface="Open Sans Semibold"/>
                <a:cs typeface="Open Sans Semibold"/>
              </a:rPr>
              <a:t>Description</a:t>
            </a:r>
            <a:endParaRPr sz="1300" dirty="0">
              <a:latin typeface="Open Sans Semibold"/>
              <a:cs typeface="Open Sans Semibold"/>
            </a:endParaRPr>
          </a:p>
        </p:txBody>
      </p:sp>
      <p:sp>
        <p:nvSpPr>
          <p:cNvPr id="33" name="object 31">
            <a:extLst>
              <a:ext uri="{FF2B5EF4-FFF2-40B4-BE49-F238E27FC236}">
                <a16:creationId xmlns:a16="http://schemas.microsoft.com/office/drawing/2014/main" id="{D474EABD-6205-9F1F-D1BE-8636E68F6AEA}"/>
              </a:ext>
            </a:extLst>
          </p:cNvPr>
          <p:cNvSpPr txBox="1"/>
          <p:nvPr/>
        </p:nvSpPr>
        <p:spPr>
          <a:xfrm>
            <a:off x="7299034" y="4662439"/>
            <a:ext cx="11821160" cy="1366001"/>
          </a:xfrm>
          <a:prstGeom prst="rect">
            <a:avLst/>
          </a:prstGeom>
          <a:solidFill>
            <a:srgbClr val="E6E6E6"/>
          </a:solidFill>
        </p:spPr>
        <p:txBody>
          <a:bodyPr vert="horz" wrap="square" lIns="0" tIns="122555" rIns="0" bIns="0" rtlCol="0">
            <a:noAutofit/>
          </a:bodyPr>
          <a:lstStyle/>
          <a:p>
            <a:pPr marL="213360" marR="526415">
              <a:lnSpc>
                <a:spcPct val="101499"/>
              </a:lnSpc>
              <a:spcBef>
                <a:spcPts val="965"/>
              </a:spcBef>
            </a:pPr>
            <a:r>
              <a:rPr sz="1300" dirty="0">
                <a:latin typeface="Open Sans"/>
                <a:cs typeface="Open Sans"/>
              </a:rPr>
              <a:t>The</a:t>
            </a:r>
            <a:r>
              <a:rPr sz="1300" spc="30" dirty="0">
                <a:latin typeface="Open Sans"/>
                <a:cs typeface="Open Sans"/>
              </a:rPr>
              <a:t> </a:t>
            </a:r>
            <a:r>
              <a:rPr sz="1300" dirty="0">
                <a:latin typeface="Open Sans"/>
                <a:cs typeface="Open Sans"/>
              </a:rPr>
              <a:t>Income</a:t>
            </a:r>
            <a:r>
              <a:rPr sz="1300" spc="30" dirty="0">
                <a:latin typeface="Open Sans"/>
                <a:cs typeface="Open Sans"/>
              </a:rPr>
              <a:t> </a:t>
            </a:r>
            <a:r>
              <a:rPr sz="1300" dirty="0">
                <a:latin typeface="Open Sans"/>
                <a:cs typeface="Open Sans"/>
              </a:rPr>
              <a:t>Fund</a:t>
            </a:r>
            <a:r>
              <a:rPr sz="1300" spc="30" dirty="0">
                <a:latin typeface="Open Sans"/>
                <a:cs typeface="Open Sans"/>
              </a:rPr>
              <a:t> </a:t>
            </a:r>
            <a:r>
              <a:rPr sz="1300" dirty="0">
                <a:latin typeface="Open Sans"/>
                <a:cs typeface="Open Sans"/>
              </a:rPr>
              <a:t>is</a:t>
            </a:r>
            <a:r>
              <a:rPr sz="1300" spc="35" dirty="0">
                <a:latin typeface="Open Sans"/>
                <a:cs typeface="Open Sans"/>
              </a:rPr>
              <a:t> </a:t>
            </a:r>
            <a:r>
              <a:rPr sz="1300" dirty="0">
                <a:latin typeface="Open Sans"/>
                <a:cs typeface="Open Sans"/>
              </a:rPr>
              <a:t>a</a:t>
            </a:r>
            <a:r>
              <a:rPr sz="1300" spc="30" dirty="0">
                <a:latin typeface="Open Sans"/>
                <a:cs typeface="Open Sans"/>
              </a:rPr>
              <a:t> </a:t>
            </a:r>
            <a:r>
              <a:rPr sz="1300" dirty="0">
                <a:latin typeface="Open Sans"/>
                <a:cs typeface="Open Sans"/>
              </a:rPr>
              <a:t>portfolio</a:t>
            </a:r>
            <a:r>
              <a:rPr sz="1300" spc="30" dirty="0">
                <a:latin typeface="Open Sans"/>
                <a:cs typeface="Open Sans"/>
              </a:rPr>
              <a:t> </a:t>
            </a:r>
            <a:r>
              <a:rPr sz="1300" dirty="0">
                <a:latin typeface="Open Sans"/>
                <a:cs typeface="Open Sans"/>
              </a:rPr>
              <a:t>that</a:t>
            </a:r>
            <a:r>
              <a:rPr sz="1300" spc="30" dirty="0">
                <a:latin typeface="Open Sans"/>
                <a:cs typeface="Open Sans"/>
              </a:rPr>
              <a:t> </a:t>
            </a:r>
            <a:r>
              <a:rPr sz="1300" dirty="0">
                <a:latin typeface="Open Sans"/>
                <a:cs typeface="Open Sans"/>
              </a:rPr>
              <a:t>is</a:t>
            </a:r>
            <a:r>
              <a:rPr sz="1300" spc="35" dirty="0">
                <a:latin typeface="Open Sans"/>
                <a:cs typeface="Open Sans"/>
              </a:rPr>
              <a:t> </a:t>
            </a:r>
            <a:r>
              <a:rPr sz="1300" dirty="0">
                <a:latin typeface="Open Sans"/>
                <a:cs typeface="Open Sans"/>
              </a:rPr>
              <a:t>actively</a:t>
            </a:r>
            <a:r>
              <a:rPr sz="1300" spc="30" dirty="0">
                <a:latin typeface="Open Sans"/>
                <a:cs typeface="Open Sans"/>
              </a:rPr>
              <a:t> </a:t>
            </a:r>
            <a:r>
              <a:rPr sz="1300" dirty="0">
                <a:latin typeface="Open Sans"/>
                <a:cs typeface="Open Sans"/>
              </a:rPr>
              <a:t>managed</a:t>
            </a:r>
            <a:r>
              <a:rPr sz="1300" spc="30" dirty="0">
                <a:latin typeface="Open Sans"/>
                <a:cs typeface="Open Sans"/>
              </a:rPr>
              <a:t> </a:t>
            </a:r>
            <a:r>
              <a:rPr sz="1300" dirty="0">
                <a:latin typeface="Open Sans"/>
                <a:cs typeface="Open Sans"/>
              </a:rPr>
              <a:t>and</a:t>
            </a:r>
            <a:r>
              <a:rPr sz="1300" spc="30" dirty="0">
                <a:latin typeface="Open Sans"/>
                <a:cs typeface="Open Sans"/>
              </a:rPr>
              <a:t> </a:t>
            </a:r>
            <a:r>
              <a:rPr sz="1300" dirty="0">
                <a:latin typeface="Open Sans"/>
                <a:cs typeface="Open Sans"/>
              </a:rPr>
              <a:t>utilizes</a:t>
            </a:r>
            <a:r>
              <a:rPr sz="1300" spc="35" dirty="0">
                <a:latin typeface="Open Sans"/>
                <a:cs typeface="Open Sans"/>
              </a:rPr>
              <a:t> </a:t>
            </a:r>
            <a:r>
              <a:rPr sz="1300" dirty="0">
                <a:latin typeface="Open Sans"/>
                <a:cs typeface="Open Sans"/>
              </a:rPr>
              <a:t>a</a:t>
            </a:r>
            <a:r>
              <a:rPr sz="1300" spc="30" dirty="0">
                <a:latin typeface="Open Sans"/>
                <a:cs typeface="Open Sans"/>
              </a:rPr>
              <a:t> </a:t>
            </a:r>
            <a:r>
              <a:rPr sz="1300" dirty="0">
                <a:latin typeface="Open Sans"/>
                <a:cs typeface="Open Sans"/>
              </a:rPr>
              <a:t>broad</a:t>
            </a:r>
            <a:r>
              <a:rPr sz="1300" spc="30" dirty="0">
                <a:latin typeface="Open Sans"/>
                <a:cs typeface="Open Sans"/>
              </a:rPr>
              <a:t> </a:t>
            </a:r>
            <a:r>
              <a:rPr sz="1300" dirty="0">
                <a:latin typeface="Open Sans"/>
                <a:cs typeface="Open Sans"/>
              </a:rPr>
              <a:t>range</a:t>
            </a:r>
            <a:r>
              <a:rPr sz="1300" spc="30" dirty="0">
                <a:latin typeface="Open Sans"/>
                <a:cs typeface="Open Sans"/>
              </a:rPr>
              <a:t> </a:t>
            </a:r>
            <a:r>
              <a:rPr sz="1300" dirty="0">
                <a:latin typeface="Open Sans"/>
                <a:cs typeface="Open Sans"/>
              </a:rPr>
              <a:t>of</a:t>
            </a:r>
            <a:r>
              <a:rPr sz="1300" spc="35" dirty="0">
                <a:latin typeface="Open Sans"/>
                <a:cs typeface="Open Sans"/>
              </a:rPr>
              <a:t> </a:t>
            </a:r>
            <a:r>
              <a:rPr sz="1300" dirty="0">
                <a:latin typeface="Open Sans"/>
                <a:cs typeface="Open Sans"/>
              </a:rPr>
              <a:t>ﬁxed</a:t>
            </a:r>
            <a:r>
              <a:rPr sz="1300" spc="30" dirty="0">
                <a:latin typeface="Open Sans"/>
                <a:cs typeface="Open Sans"/>
              </a:rPr>
              <a:t> </a:t>
            </a:r>
            <a:r>
              <a:rPr sz="1300" dirty="0">
                <a:latin typeface="Open Sans"/>
                <a:cs typeface="Open Sans"/>
              </a:rPr>
              <a:t>income</a:t>
            </a:r>
            <a:r>
              <a:rPr sz="1300" spc="30" dirty="0">
                <a:latin typeface="Open Sans"/>
                <a:cs typeface="Open Sans"/>
              </a:rPr>
              <a:t> </a:t>
            </a:r>
            <a:r>
              <a:rPr sz="1300" dirty="0">
                <a:latin typeface="Open Sans"/>
                <a:cs typeface="Open Sans"/>
              </a:rPr>
              <a:t>securities</a:t>
            </a:r>
            <a:r>
              <a:rPr sz="1300" spc="30" dirty="0">
                <a:latin typeface="Open Sans"/>
                <a:cs typeface="Open Sans"/>
              </a:rPr>
              <a:t> </a:t>
            </a:r>
            <a:r>
              <a:rPr sz="1300" dirty="0">
                <a:latin typeface="Open Sans"/>
                <a:cs typeface="Open Sans"/>
              </a:rPr>
              <a:t>that</a:t>
            </a:r>
            <a:r>
              <a:rPr sz="1300" spc="35" dirty="0">
                <a:latin typeface="Open Sans"/>
                <a:cs typeface="Open Sans"/>
              </a:rPr>
              <a:t> </a:t>
            </a:r>
            <a:r>
              <a:rPr sz="1300" dirty="0">
                <a:latin typeface="Open Sans"/>
                <a:cs typeface="Open Sans"/>
              </a:rPr>
              <a:t>seek</a:t>
            </a:r>
            <a:r>
              <a:rPr sz="1300" spc="30" dirty="0">
                <a:latin typeface="Open Sans"/>
                <a:cs typeface="Open Sans"/>
              </a:rPr>
              <a:t> </a:t>
            </a:r>
            <a:r>
              <a:rPr sz="1300" dirty="0">
                <a:latin typeface="Open Sans"/>
                <a:cs typeface="Open Sans"/>
              </a:rPr>
              <a:t>to</a:t>
            </a:r>
            <a:r>
              <a:rPr sz="1300" spc="30" dirty="0">
                <a:latin typeface="Open Sans"/>
                <a:cs typeface="Open Sans"/>
              </a:rPr>
              <a:t> </a:t>
            </a:r>
            <a:r>
              <a:rPr sz="1300" dirty="0">
                <a:latin typeface="Open Sans"/>
                <a:cs typeface="Open Sans"/>
              </a:rPr>
              <a:t>produce</a:t>
            </a:r>
            <a:r>
              <a:rPr sz="1300" spc="30" dirty="0">
                <a:latin typeface="Open Sans"/>
                <a:cs typeface="Open Sans"/>
              </a:rPr>
              <a:t> </a:t>
            </a:r>
            <a:r>
              <a:rPr sz="1300" dirty="0">
                <a:latin typeface="Open Sans"/>
                <a:cs typeface="Open Sans"/>
              </a:rPr>
              <a:t>an</a:t>
            </a:r>
            <a:r>
              <a:rPr sz="1300" spc="35" dirty="0">
                <a:latin typeface="Open Sans"/>
                <a:cs typeface="Open Sans"/>
              </a:rPr>
              <a:t> </a:t>
            </a:r>
            <a:r>
              <a:rPr sz="1300" spc="-10" dirty="0">
                <a:latin typeface="Open Sans"/>
                <a:cs typeface="Open Sans"/>
              </a:rPr>
              <a:t>attractive </a:t>
            </a:r>
            <a:r>
              <a:rPr sz="1300" dirty="0">
                <a:latin typeface="Open Sans"/>
                <a:cs typeface="Open Sans"/>
              </a:rPr>
              <a:t>level</a:t>
            </a:r>
            <a:r>
              <a:rPr sz="1300" spc="35" dirty="0">
                <a:latin typeface="Open Sans"/>
                <a:cs typeface="Open Sans"/>
              </a:rPr>
              <a:t> </a:t>
            </a:r>
            <a:r>
              <a:rPr sz="1300" dirty="0">
                <a:latin typeface="Open Sans"/>
                <a:cs typeface="Open Sans"/>
              </a:rPr>
              <a:t>of</a:t>
            </a:r>
            <a:r>
              <a:rPr sz="1300" spc="30" dirty="0">
                <a:latin typeface="Open Sans"/>
                <a:cs typeface="Open Sans"/>
              </a:rPr>
              <a:t> </a:t>
            </a:r>
            <a:r>
              <a:rPr sz="1300" dirty="0">
                <a:latin typeface="Open Sans"/>
                <a:cs typeface="Open Sans"/>
              </a:rPr>
              <a:t>income</a:t>
            </a:r>
            <a:r>
              <a:rPr sz="1300" spc="35" dirty="0">
                <a:latin typeface="Open Sans"/>
                <a:cs typeface="Open Sans"/>
              </a:rPr>
              <a:t> </a:t>
            </a:r>
            <a:r>
              <a:rPr sz="1300" dirty="0">
                <a:latin typeface="Open Sans"/>
                <a:cs typeface="Open Sans"/>
              </a:rPr>
              <a:t>while</a:t>
            </a:r>
            <a:r>
              <a:rPr sz="1300" spc="35" dirty="0">
                <a:latin typeface="Open Sans"/>
                <a:cs typeface="Open Sans"/>
              </a:rPr>
              <a:t> </a:t>
            </a:r>
            <a:r>
              <a:rPr sz="1300" dirty="0">
                <a:latin typeface="Open Sans"/>
                <a:cs typeface="Open Sans"/>
              </a:rPr>
              <a:t>maintaining</a:t>
            </a:r>
            <a:r>
              <a:rPr sz="1300" spc="35" dirty="0">
                <a:latin typeface="Open Sans"/>
                <a:cs typeface="Open Sans"/>
              </a:rPr>
              <a:t> </a:t>
            </a:r>
            <a:r>
              <a:rPr sz="1300" dirty="0">
                <a:latin typeface="Open Sans"/>
                <a:cs typeface="Open Sans"/>
              </a:rPr>
              <a:t>a</a:t>
            </a:r>
            <a:r>
              <a:rPr sz="1300" spc="35" dirty="0">
                <a:latin typeface="Open Sans"/>
                <a:cs typeface="Open Sans"/>
              </a:rPr>
              <a:t> </a:t>
            </a:r>
            <a:r>
              <a:rPr sz="1300" dirty="0">
                <a:latin typeface="Open Sans"/>
                <a:cs typeface="Open Sans"/>
              </a:rPr>
              <a:t>relatively</a:t>
            </a:r>
            <a:r>
              <a:rPr sz="1300" spc="35" dirty="0">
                <a:latin typeface="Open Sans"/>
                <a:cs typeface="Open Sans"/>
              </a:rPr>
              <a:t> </a:t>
            </a:r>
            <a:r>
              <a:rPr sz="1300" dirty="0">
                <a:latin typeface="Open Sans"/>
                <a:cs typeface="Open Sans"/>
              </a:rPr>
              <a:t>low</a:t>
            </a:r>
            <a:r>
              <a:rPr sz="1300" spc="35" dirty="0">
                <a:latin typeface="Open Sans"/>
                <a:cs typeface="Open Sans"/>
              </a:rPr>
              <a:t> </a:t>
            </a:r>
            <a:r>
              <a:rPr sz="1300" dirty="0">
                <a:latin typeface="Open Sans"/>
                <a:cs typeface="Open Sans"/>
              </a:rPr>
              <a:t>risk</a:t>
            </a:r>
            <a:r>
              <a:rPr sz="1300" spc="35" dirty="0">
                <a:latin typeface="Open Sans"/>
                <a:cs typeface="Open Sans"/>
              </a:rPr>
              <a:t> </a:t>
            </a:r>
            <a:r>
              <a:rPr sz="1300" dirty="0">
                <a:latin typeface="Open Sans"/>
                <a:cs typeface="Open Sans"/>
              </a:rPr>
              <a:t>proﬁle,</a:t>
            </a:r>
            <a:r>
              <a:rPr sz="1300" spc="35" dirty="0">
                <a:latin typeface="Open Sans"/>
                <a:cs typeface="Open Sans"/>
              </a:rPr>
              <a:t> </a:t>
            </a:r>
            <a:r>
              <a:rPr sz="1300" dirty="0">
                <a:latin typeface="Open Sans"/>
                <a:cs typeface="Open Sans"/>
              </a:rPr>
              <a:t>with</a:t>
            </a:r>
            <a:r>
              <a:rPr sz="1300" spc="35" dirty="0">
                <a:latin typeface="Open Sans"/>
                <a:cs typeface="Open Sans"/>
              </a:rPr>
              <a:t> </a:t>
            </a:r>
            <a:r>
              <a:rPr sz="1300" dirty="0">
                <a:latin typeface="Open Sans"/>
                <a:cs typeface="Open Sans"/>
              </a:rPr>
              <a:t>a</a:t>
            </a:r>
            <a:r>
              <a:rPr sz="1300" spc="35" dirty="0">
                <a:latin typeface="Open Sans"/>
                <a:cs typeface="Open Sans"/>
              </a:rPr>
              <a:t> </a:t>
            </a:r>
            <a:r>
              <a:rPr sz="1300" dirty="0">
                <a:latin typeface="Open Sans"/>
                <a:cs typeface="Open Sans"/>
              </a:rPr>
              <a:t>secondary</a:t>
            </a:r>
            <a:r>
              <a:rPr sz="1300" spc="35" dirty="0">
                <a:latin typeface="Open Sans"/>
                <a:cs typeface="Open Sans"/>
              </a:rPr>
              <a:t> </a:t>
            </a:r>
            <a:r>
              <a:rPr sz="1300" dirty="0">
                <a:latin typeface="Open Sans"/>
                <a:cs typeface="Open Sans"/>
              </a:rPr>
              <a:t>goal</a:t>
            </a:r>
            <a:r>
              <a:rPr sz="1300" spc="35" dirty="0">
                <a:latin typeface="Open Sans"/>
                <a:cs typeface="Open Sans"/>
              </a:rPr>
              <a:t> </a:t>
            </a:r>
            <a:r>
              <a:rPr sz="1300" dirty="0">
                <a:latin typeface="Open Sans"/>
                <a:cs typeface="Open Sans"/>
              </a:rPr>
              <a:t>of</a:t>
            </a:r>
            <a:r>
              <a:rPr sz="1300" spc="35" dirty="0">
                <a:latin typeface="Open Sans"/>
                <a:cs typeface="Open Sans"/>
              </a:rPr>
              <a:t> </a:t>
            </a:r>
            <a:r>
              <a:rPr sz="1300" dirty="0">
                <a:latin typeface="Open Sans"/>
                <a:cs typeface="Open Sans"/>
              </a:rPr>
              <a:t>capital</a:t>
            </a:r>
            <a:r>
              <a:rPr sz="1300" spc="35" dirty="0">
                <a:latin typeface="Open Sans"/>
                <a:cs typeface="Open Sans"/>
              </a:rPr>
              <a:t> </a:t>
            </a:r>
            <a:r>
              <a:rPr sz="1300" spc="-10" dirty="0">
                <a:latin typeface="Open Sans"/>
                <a:cs typeface="Open Sans"/>
              </a:rPr>
              <a:t>appreciation.</a:t>
            </a:r>
            <a:endParaRPr sz="1300" dirty="0">
              <a:latin typeface="Open Sans"/>
              <a:cs typeface="Open Sans"/>
            </a:endParaRPr>
          </a:p>
        </p:txBody>
      </p:sp>
      <p:sp>
        <p:nvSpPr>
          <p:cNvPr id="34" name="object 32">
            <a:extLst>
              <a:ext uri="{FF2B5EF4-FFF2-40B4-BE49-F238E27FC236}">
                <a16:creationId xmlns:a16="http://schemas.microsoft.com/office/drawing/2014/main" id="{1CD324AF-D8D6-962D-417F-6DBCA2137F8F}"/>
              </a:ext>
            </a:extLst>
          </p:cNvPr>
          <p:cNvSpPr txBox="1"/>
          <p:nvPr/>
        </p:nvSpPr>
        <p:spPr>
          <a:xfrm>
            <a:off x="1232952" y="6024902"/>
            <a:ext cx="1444625" cy="1225550"/>
          </a:xfrm>
          <a:prstGeom prst="rect">
            <a:avLst/>
          </a:prstGeom>
        </p:spPr>
        <p:txBody>
          <a:bodyPr vert="horz" wrap="square" lIns="0" tIns="12065" rIns="0" bIns="0" rtlCol="0">
            <a:spAutoFit/>
          </a:bodyPr>
          <a:lstStyle/>
          <a:p>
            <a:pPr marL="12700" marR="5080">
              <a:lnSpc>
                <a:spcPct val="152100"/>
              </a:lnSpc>
              <a:spcBef>
                <a:spcPts val="95"/>
              </a:spcBef>
            </a:pPr>
            <a:r>
              <a:rPr sz="1300" dirty="0">
                <a:latin typeface="Open Sans"/>
                <a:cs typeface="Open Sans"/>
              </a:rPr>
              <a:t>Fund</a:t>
            </a:r>
            <a:r>
              <a:rPr sz="1300" spc="40" dirty="0">
                <a:latin typeface="Open Sans"/>
                <a:cs typeface="Open Sans"/>
              </a:rPr>
              <a:t> </a:t>
            </a:r>
            <a:r>
              <a:rPr sz="1300" dirty="0">
                <a:latin typeface="Open Sans"/>
                <a:cs typeface="Open Sans"/>
              </a:rPr>
              <a:t>Launch</a:t>
            </a:r>
            <a:r>
              <a:rPr sz="1300" spc="40" dirty="0">
                <a:latin typeface="Open Sans"/>
                <a:cs typeface="Open Sans"/>
              </a:rPr>
              <a:t> </a:t>
            </a:r>
            <a:r>
              <a:rPr sz="1300" spc="-20" dirty="0">
                <a:latin typeface="Open Sans"/>
                <a:cs typeface="Open Sans"/>
              </a:rPr>
              <a:t>Date </a:t>
            </a:r>
            <a:r>
              <a:rPr sz="1300" spc="-10" dirty="0">
                <a:latin typeface="Open Sans"/>
                <a:cs typeface="Open Sans"/>
              </a:rPr>
              <a:t>Currency</a:t>
            </a:r>
            <a:endParaRPr sz="1300">
              <a:latin typeface="Open Sans"/>
              <a:cs typeface="Open Sans"/>
            </a:endParaRPr>
          </a:p>
          <a:p>
            <a:pPr marL="12700" marR="384810">
              <a:lnSpc>
                <a:spcPts val="2370"/>
              </a:lnSpc>
              <a:spcBef>
                <a:spcPts val="65"/>
              </a:spcBef>
            </a:pPr>
            <a:r>
              <a:rPr sz="1300" dirty="0">
                <a:latin typeface="Open Sans"/>
                <a:cs typeface="Open Sans"/>
              </a:rPr>
              <a:t>Unit</a:t>
            </a:r>
            <a:r>
              <a:rPr sz="1300" spc="30" dirty="0">
                <a:latin typeface="Open Sans"/>
                <a:cs typeface="Open Sans"/>
              </a:rPr>
              <a:t> </a:t>
            </a:r>
            <a:r>
              <a:rPr sz="1300" spc="-25" dirty="0">
                <a:latin typeface="Open Sans"/>
                <a:cs typeface="Open Sans"/>
              </a:rPr>
              <a:t>NAV </a:t>
            </a:r>
            <a:r>
              <a:rPr sz="1300" dirty="0">
                <a:latin typeface="Open Sans"/>
                <a:cs typeface="Open Sans"/>
              </a:rPr>
              <a:t>Fund</a:t>
            </a:r>
            <a:r>
              <a:rPr sz="1300" spc="30" dirty="0">
                <a:latin typeface="Open Sans"/>
                <a:cs typeface="Open Sans"/>
              </a:rPr>
              <a:t> </a:t>
            </a:r>
            <a:r>
              <a:rPr sz="1300" dirty="0">
                <a:latin typeface="Open Sans"/>
                <a:cs typeface="Open Sans"/>
              </a:rPr>
              <a:t>Size</a:t>
            </a:r>
            <a:r>
              <a:rPr sz="1300" spc="30" dirty="0">
                <a:latin typeface="Open Sans"/>
                <a:cs typeface="Open Sans"/>
              </a:rPr>
              <a:t> </a:t>
            </a:r>
            <a:r>
              <a:rPr sz="1300" spc="-25" dirty="0">
                <a:latin typeface="Open Sans"/>
                <a:cs typeface="Open Sans"/>
              </a:rPr>
              <a:t>(M)</a:t>
            </a:r>
            <a:endParaRPr sz="1300">
              <a:latin typeface="Open Sans"/>
              <a:cs typeface="Open Sans"/>
            </a:endParaRPr>
          </a:p>
        </p:txBody>
      </p:sp>
      <p:sp>
        <p:nvSpPr>
          <p:cNvPr id="35" name="object 33">
            <a:extLst>
              <a:ext uri="{FF2B5EF4-FFF2-40B4-BE49-F238E27FC236}">
                <a16:creationId xmlns:a16="http://schemas.microsoft.com/office/drawing/2014/main" id="{9B4EC20B-59F7-41A4-AFCA-E587E28DDD7F}"/>
              </a:ext>
            </a:extLst>
          </p:cNvPr>
          <p:cNvSpPr txBox="1"/>
          <p:nvPr/>
        </p:nvSpPr>
        <p:spPr>
          <a:xfrm>
            <a:off x="3277371" y="4714618"/>
            <a:ext cx="2164715" cy="2535555"/>
          </a:xfrm>
          <a:prstGeom prst="rect">
            <a:avLst/>
          </a:prstGeom>
        </p:spPr>
        <p:txBody>
          <a:bodyPr vert="horz" wrap="square" lIns="0" tIns="12065" rIns="0" bIns="0" rtlCol="0">
            <a:spAutoFit/>
          </a:bodyPr>
          <a:lstStyle/>
          <a:p>
            <a:pPr marL="12700" marR="5080">
              <a:lnSpc>
                <a:spcPct val="101499"/>
              </a:lnSpc>
              <a:spcBef>
                <a:spcPts val="95"/>
              </a:spcBef>
            </a:pPr>
            <a:r>
              <a:rPr sz="1300" b="1" dirty="0">
                <a:latin typeface="Open Sans Semibold"/>
                <a:cs typeface="Open Sans Semibold"/>
              </a:rPr>
              <a:t>Jupiter</a:t>
            </a:r>
            <a:r>
              <a:rPr sz="1300" b="1" spc="15" dirty="0">
                <a:latin typeface="Open Sans Semibold"/>
                <a:cs typeface="Open Sans Semibold"/>
              </a:rPr>
              <a:t> </a:t>
            </a:r>
            <a:r>
              <a:rPr sz="1300" b="1" dirty="0">
                <a:latin typeface="Open Sans Semibold"/>
                <a:cs typeface="Open Sans Semibold"/>
              </a:rPr>
              <a:t>Asset</a:t>
            </a:r>
            <a:r>
              <a:rPr sz="1300" b="1" spc="20" dirty="0">
                <a:latin typeface="Open Sans Semibold"/>
                <a:cs typeface="Open Sans Semibold"/>
              </a:rPr>
              <a:t> </a:t>
            </a:r>
            <a:r>
              <a:rPr sz="1300" b="1" spc="-10" dirty="0">
                <a:latin typeface="Open Sans Semibold"/>
                <a:cs typeface="Open Sans Semibold"/>
              </a:rPr>
              <a:t>Management </a:t>
            </a:r>
            <a:r>
              <a:rPr sz="1300" b="1" dirty="0">
                <a:latin typeface="Open Sans Semibold"/>
                <a:cs typeface="Open Sans Semibold"/>
              </a:rPr>
              <a:t>International</a:t>
            </a:r>
            <a:r>
              <a:rPr sz="1300" b="1" spc="85" dirty="0">
                <a:latin typeface="Open Sans Semibold"/>
                <a:cs typeface="Open Sans Semibold"/>
              </a:rPr>
              <a:t> </a:t>
            </a:r>
            <a:r>
              <a:rPr sz="1300" b="1" spc="-20" dirty="0">
                <a:latin typeface="Open Sans Semibold"/>
                <a:cs typeface="Open Sans Semibold"/>
              </a:rPr>
              <a:t>S.A.</a:t>
            </a:r>
            <a:endParaRPr sz="1300">
              <a:latin typeface="Open Sans Semibold"/>
              <a:cs typeface="Open Sans Semibold"/>
            </a:endParaRPr>
          </a:p>
          <a:p>
            <a:pPr marL="12700" marR="1109980" algn="just">
              <a:lnSpc>
                <a:spcPct val="101699"/>
              </a:lnSpc>
              <a:spcBef>
                <a:spcPts val="870"/>
              </a:spcBef>
            </a:pPr>
            <a:r>
              <a:rPr sz="1300" b="1" spc="-10" dirty="0">
                <a:latin typeface="Open Sans Semibold"/>
                <a:cs typeface="Open Sans Semibold"/>
              </a:rPr>
              <a:t>XXXXXXXXXX XXXXXXXXXX XXXXXXXXXX XXXXXXXXXX</a:t>
            </a:r>
            <a:endParaRPr sz="1300">
              <a:latin typeface="Open Sans Semibold"/>
              <a:cs typeface="Open Sans Semibold"/>
            </a:endParaRPr>
          </a:p>
          <a:p>
            <a:pPr marL="12700">
              <a:lnSpc>
                <a:spcPct val="100000"/>
              </a:lnSpc>
              <a:spcBef>
                <a:spcPts val="745"/>
              </a:spcBef>
            </a:pPr>
            <a:r>
              <a:rPr sz="1300" b="1" spc="-20" dirty="0">
                <a:latin typeface="Open Sans Semibold"/>
                <a:cs typeface="Open Sans Semibold"/>
              </a:rPr>
              <a:t>XXXX</a:t>
            </a:r>
            <a:endParaRPr sz="1300">
              <a:latin typeface="Open Sans Semibold"/>
              <a:cs typeface="Open Sans Semibold"/>
            </a:endParaRPr>
          </a:p>
          <a:p>
            <a:pPr marL="12700" marR="1808480" indent="-635">
              <a:lnSpc>
                <a:spcPct val="149200"/>
              </a:lnSpc>
              <a:spcBef>
                <a:spcPts val="45"/>
              </a:spcBef>
            </a:pPr>
            <a:r>
              <a:rPr sz="1300" b="1" spc="-25" dirty="0">
                <a:latin typeface="Open Sans Semibold"/>
                <a:cs typeface="Open Sans Semibold"/>
              </a:rPr>
              <a:t>GBP </a:t>
            </a:r>
            <a:r>
              <a:rPr sz="1300" b="1" spc="-20" dirty="0">
                <a:latin typeface="Open Sans Semibold"/>
                <a:cs typeface="Open Sans Semibold"/>
              </a:rPr>
              <a:t>11.2</a:t>
            </a:r>
            <a:endParaRPr sz="1300">
              <a:latin typeface="Open Sans Semibold"/>
              <a:cs typeface="Open Sans Semibold"/>
            </a:endParaRPr>
          </a:p>
          <a:p>
            <a:pPr marL="12700">
              <a:lnSpc>
                <a:spcPct val="100000"/>
              </a:lnSpc>
              <a:spcBef>
                <a:spcPts val="815"/>
              </a:spcBef>
            </a:pPr>
            <a:r>
              <a:rPr sz="1300" b="1" spc="-10" dirty="0">
                <a:latin typeface="Open Sans Semibold"/>
                <a:cs typeface="Open Sans Semibold"/>
              </a:rPr>
              <a:t>460.2</a:t>
            </a:r>
            <a:endParaRPr sz="1300">
              <a:latin typeface="Open Sans Semibold"/>
              <a:cs typeface="Open Sans Semibold"/>
            </a:endParaRPr>
          </a:p>
        </p:txBody>
      </p:sp>
      <p:sp>
        <p:nvSpPr>
          <p:cNvPr id="36" name="object 34">
            <a:extLst>
              <a:ext uri="{FF2B5EF4-FFF2-40B4-BE49-F238E27FC236}">
                <a16:creationId xmlns:a16="http://schemas.microsoft.com/office/drawing/2014/main" id="{DB4720C0-7BC3-1F62-C740-ACA073F87276}"/>
              </a:ext>
            </a:extLst>
          </p:cNvPr>
          <p:cNvSpPr txBox="1"/>
          <p:nvPr/>
        </p:nvSpPr>
        <p:spPr>
          <a:xfrm>
            <a:off x="1232952" y="4714618"/>
            <a:ext cx="1502410" cy="739775"/>
          </a:xfrm>
          <a:prstGeom prst="rect">
            <a:avLst/>
          </a:prstGeom>
        </p:spPr>
        <p:txBody>
          <a:bodyPr vert="horz" wrap="square" lIns="0" tIns="12065" rIns="0" bIns="0" rtlCol="0">
            <a:spAutoFit/>
          </a:bodyPr>
          <a:lstStyle/>
          <a:p>
            <a:pPr marL="12700" marR="5080">
              <a:lnSpc>
                <a:spcPct val="101499"/>
              </a:lnSpc>
              <a:spcBef>
                <a:spcPts val="95"/>
              </a:spcBef>
            </a:pPr>
            <a:r>
              <a:rPr sz="1300" dirty="0">
                <a:latin typeface="Open Sans"/>
                <a:cs typeface="Open Sans"/>
              </a:rPr>
              <a:t>Fund</a:t>
            </a:r>
            <a:r>
              <a:rPr sz="1300" spc="35" dirty="0">
                <a:latin typeface="Open Sans"/>
                <a:cs typeface="Open Sans"/>
              </a:rPr>
              <a:t> </a:t>
            </a:r>
            <a:r>
              <a:rPr sz="1300" spc="-10" dirty="0">
                <a:latin typeface="Open Sans"/>
                <a:cs typeface="Open Sans"/>
              </a:rPr>
              <a:t>Management Company</a:t>
            </a:r>
            <a:endParaRPr sz="1300">
              <a:latin typeface="Open Sans"/>
              <a:cs typeface="Open Sans"/>
            </a:endParaRPr>
          </a:p>
          <a:p>
            <a:pPr marL="12700">
              <a:lnSpc>
                <a:spcPct val="100000"/>
              </a:lnSpc>
              <a:spcBef>
                <a:spcPts val="894"/>
              </a:spcBef>
            </a:pPr>
            <a:r>
              <a:rPr sz="1300" dirty="0">
                <a:latin typeface="Open Sans"/>
                <a:cs typeface="Open Sans"/>
              </a:rPr>
              <a:t>Fund</a:t>
            </a:r>
            <a:r>
              <a:rPr sz="1300" spc="35" dirty="0">
                <a:latin typeface="Open Sans"/>
                <a:cs typeface="Open Sans"/>
              </a:rPr>
              <a:t> </a:t>
            </a:r>
            <a:r>
              <a:rPr sz="1300" spc="-10" dirty="0">
                <a:latin typeface="Open Sans"/>
                <a:cs typeface="Open Sans"/>
              </a:rPr>
              <a:t>Managers</a:t>
            </a:r>
            <a:endParaRPr sz="1300">
              <a:latin typeface="Open Sans"/>
              <a:cs typeface="Open Sans"/>
            </a:endParaRPr>
          </a:p>
        </p:txBody>
      </p:sp>
      <p:sp>
        <p:nvSpPr>
          <p:cNvPr id="37" name="object 35">
            <a:extLst>
              <a:ext uri="{FF2B5EF4-FFF2-40B4-BE49-F238E27FC236}">
                <a16:creationId xmlns:a16="http://schemas.microsoft.com/office/drawing/2014/main" id="{F22B461D-E556-5615-05E6-3F4A44233B36}"/>
              </a:ext>
            </a:extLst>
          </p:cNvPr>
          <p:cNvSpPr txBox="1"/>
          <p:nvPr/>
        </p:nvSpPr>
        <p:spPr>
          <a:xfrm>
            <a:off x="1027291" y="4201237"/>
            <a:ext cx="5518785" cy="398145"/>
          </a:xfrm>
          <a:prstGeom prst="rect">
            <a:avLst/>
          </a:prstGeom>
          <a:solidFill>
            <a:srgbClr val="808080"/>
          </a:solidFill>
        </p:spPr>
        <p:txBody>
          <a:bodyPr vert="horz" wrap="square" lIns="0" tIns="82550" rIns="0" bIns="0" rtlCol="0">
            <a:spAutoFit/>
          </a:bodyPr>
          <a:lstStyle/>
          <a:p>
            <a:pPr marL="219075">
              <a:lnSpc>
                <a:spcPct val="100000"/>
              </a:lnSpc>
              <a:spcBef>
                <a:spcPts val="650"/>
              </a:spcBef>
            </a:pPr>
            <a:r>
              <a:rPr sz="1300" b="1" dirty="0">
                <a:solidFill>
                  <a:srgbClr val="FFFFFF"/>
                </a:solidFill>
                <a:latin typeface="Open Sans Semibold"/>
                <a:cs typeface="Open Sans Semibold"/>
              </a:rPr>
              <a:t>Fund</a:t>
            </a:r>
            <a:r>
              <a:rPr sz="1300" b="1" spc="20" dirty="0">
                <a:solidFill>
                  <a:srgbClr val="FFFFFF"/>
                </a:solidFill>
                <a:latin typeface="Open Sans Semibold"/>
                <a:cs typeface="Open Sans Semibold"/>
              </a:rPr>
              <a:t> </a:t>
            </a:r>
            <a:r>
              <a:rPr sz="1300" b="1" spc="-10" dirty="0">
                <a:solidFill>
                  <a:srgbClr val="FFFFFF"/>
                </a:solidFill>
                <a:latin typeface="Open Sans Semibold"/>
                <a:cs typeface="Open Sans Semibold"/>
              </a:rPr>
              <a:t>Details</a:t>
            </a:r>
            <a:endParaRPr sz="1300">
              <a:latin typeface="Open Sans Semibold"/>
              <a:cs typeface="Open Sans Semibold"/>
            </a:endParaRPr>
          </a:p>
        </p:txBody>
      </p:sp>
      <p:sp>
        <p:nvSpPr>
          <p:cNvPr id="38" name="object 36">
            <a:extLst>
              <a:ext uri="{FF2B5EF4-FFF2-40B4-BE49-F238E27FC236}">
                <a16:creationId xmlns:a16="http://schemas.microsoft.com/office/drawing/2014/main" id="{D2BD702A-9E82-D637-7A99-C82C490A3243}"/>
              </a:ext>
            </a:extLst>
          </p:cNvPr>
          <p:cNvSpPr txBox="1"/>
          <p:nvPr/>
        </p:nvSpPr>
        <p:spPr>
          <a:xfrm>
            <a:off x="1233119" y="7774462"/>
            <a:ext cx="1487170" cy="1868170"/>
          </a:xfrm>
          <a:prstGeom prst="rect">
            <a:avLst/>
          </a:prstGeom>
        </p:spPr>
        <p:txBody>
          <a:bodyPr vert="horz" wrap="square" lIns="0" tIns="17780" rIns="0" bIns="0" rtlCol="0">
            <a:spAutoFit/>
          </a:bodyPr>
          <a:lstStyle/>
          <a:p>
            <a:pPr marL="12700" marR="5080">
              <a:lnSpc>
                <a:spcPct val="155800"/>
              </a:lnSpc>
              <a:spcBef>
                <a:spcPts val="140"/>
              </a:spcBef>
            </a:pPr>
            <a:r>
              <a:rPr sz="1300" dirty="0">
                <a:latin typeface="Open Sans"/>
                <a:cs typeface="Open Sans"/>
              </a:rPr>
              <a:t>MAS</a:t>
            </a:r>
            <a:r>
              <a:rPr sz="1300" spc="30" dirty="0">
                <a:latin typeface="Open Sans"/>
                <a:cs typeface="Open Sans"/>
              </a:rPr>
              <a:t> </a:t>
            </a:r>
            <a:r>
              <a:rPr sz="1300" spc="-10" dirty="0">
                <a:latin typeface="Open Sans"/>
                <a:cs typeface="Open Sans"/>
              </a:rPr>
              <a:t>Registration </a:t>
            </a:r>
            <a:r>
              <a:rPr sz="1300" dirty="0">
                <a:latin typeface="Open Sans"/>
                <a:cs typeface="Open Sans"/>
              </a:rPr>
              <a:t>Investment</a:t>
            </a:r>
            <a:r>
              <a:rPr sz="1300" spc="70" dirty="0">
                <a:latin typeface="Open Sans"/>
                <a:cs typeface="Open Sans"/>
              </a:rPr>
              <a:t> </a:t>
            </a:r>
            <a:r>
              <a:rPr sz="1300" spc="-10" dirty="0">
                <a:latin typeface="Open Sans"/>
                <a:cs typeface="Open Sans"/>
              </a:rPr>
              <a:t>Theme </a:t>
            </a:r>
            <a:r>
              <a:rPr sz="1300" dirty="0">
                <a:latin typeface="Open Sans"/>
                <a:cs typeface="Open Sans"/>
              </a:rPr>
              <a:t>Asset</a:t>
            </a:r>
            <a:r>
              <a:rPr sz="1300" spc="35" dirty="0">
                <a:latin typeface="Open Sans"/>
                <a:cs typeface="Open Sans"/>
              </a:rPr>
              <a:t> </a:t>
            </a:r>
            <a:r>
              <a:rPr sz="1300" spc="-20" dirty="0">
                <a:latin typeface="Open Sans"/>
                <a:cs typeface="Open Sans"/>
              </a:rPr>
              <a:t>Class</a:t>
            </a:r>
            <a:endParaRPr sz="1300" dirty="0">
              <a:latin typeface="Open Sans"/>
              <a:cs typeface="Open Sans"/>
            </a:endParaRPr>
          </a:p>
          <a:p>
            <a:pPr marL="12700" marR="366395">
              <a:lnSpc>
                <a:spcPct val="153200"/>
              </a:lnSpc>
            </a:pPr>
            <a:r>
              <a:rPr sz="1300" dirty="0">
                <a:latin typeface="Open Sans"/>
                <a:cs typeface="Open Sans"/>
              </a:rPr>
              <a:t>Risk</a:t>
            </a:r>
            <a:r>
              <a:rPr sz="1300" spc="40" dirty="0">
                <a:latin typeface="Open Sans"/>
                <a:cs typeface="Open Sans"/>
              </a:rPr>
              <a:t> </a:t>
            </a:r>
            <a:r>
              <a:rPr sz="1300" spc="-10" dirty="0">
                <a:latin typeface="Open Sans"/>
                <a:cs typeface="Open Sans"/>
              </a:rPr>
              <a:t>Rating </a:t>
            </a:r>
            <a:r>
              <a:rPr sz="1300" dirty="0">
                <a:latin typeface="Open Sans"/>
                <a:cs typeface="Open Sans"/>
              </a:rPr>
              <a:t>Lending</a:t>
            </a:r>
            <a:r>
              <a:rPr sz="1300" spc="50" dirty="0">
                <a:latin typeface="Open Sans"/>
                <a:cs typeface="Open Sans"/>
              </a:rPr>
              <a:t> </a:t>
            </a:r>
            <a:r>
              <a:rPr sz="1300" spc="-10" dirty="0">
                <a:latin typeface="Open Sans"/>
                <a:cs typeface="Open Sans"/>
              </a:rPr>
              <a:t>Value </a:t>
            </a:r>
            <a:r>
              <a:rPr sz="1300" dirty="0">
                <a:latin typeface="Open Sans"/>
                <a:cs typeface="Open Sans"/>
              </a:rPr>
              <a:t>ESG</a:t>
            </a:r>
            <a:r>
              <a:rPr sz="1300" spc="40" dirty="0">
                <a:latin typeface="Open Sans"/>
                <a:cs typeface="Open Sans"/>
              </a:rPr>
              <a:t> </a:t>
            </a:r>
            <a:r>
              <a:rPr sz="1300" spc="-10" dirty="0">
                <a:latin typeface="Open Sans"/>
                <a:cs typeface="Open Sans"/>
              </a:rPr>
              <a:t>Rating</a:t>
            </a:r>
            <a:endParaRPr sz="1300" dirty="0">
              <a:latin typeface="Open Sans"/>
              <a:cs typeface="Open Sans"/>
            </a:endParaRPr>
          </a:p>
        </p:txBody>
      </p:sp>
      <p:sp>
        <p:nvSpPr>
          <p:cNvPr id="39" name="object 37">
            <a:extLst>
              <a:ext uri="{FF2B5EF4-FFF2-40B4-BE49-F238E27FC236}">
                <a16:creationId xmlns:a16="http://schemas.microsoft.com/office/drawing/2014/main" id="{3F3AB58C-C1C1-3636-C23E-5FB666FDD71F}"/>
              </a:ext>
            </a:extLst>
          </p:cNvPr>
          <p:cNvSpPr txBox="1"/>
          <p:nvPr/>
        </p:nvSpPr>
        <p:spPr>
          <a:xfrm>
            <a:off x="3277539" y="7774462"/>
            <a:ext cx="1546225" cy="1868170"/>
          </a:xfrm>
          <a:prstGeom prst="rect">
            <a:avLst/>
          </a:prstGeom>
        </p:spPr>
        <p:txBody>
          <a:bodyPr vert="horz" wrap="square" lIns="0" tIns="128270" rIns="0" bIns="0" rtlCol="0">
            <a:spAutoFit/>
          </a:bodyPr>
          <a:lstStyle/>
          <a:p>
            <a:pPr marL="12700">
              <a:lnSpc>
                <a:spcPct val="100000"/>
              </a:lnSpc>
              <a:spcBef>
                <a:spcPts val="1010"/>
              </a:spcBef>
            </a:pPr>
            <a:r>
              <a:rPr sz="1300" b="1" spc="-10" dirty="0">
                <a:latin typeface="Open Sans Semibold"/>
                <a:cs typeface="Open Sans Semibold"/>
              </a:rPr>
              <a:t>XXXXX</a:t>
            </a:r>
            <a:endParaRPr sz="1300">
              <a:latin typeface="Open Sans Semibold"/>
              <a:cs typeface="Open Sans Semibold"/>
            </a:endParaRPr>
          </a:p>
          <a:p>
            <a:pPr marL="12700" marR="706755">
              <a:lnSpc>
                <a:spcPct val="153100"/>
              </a:lnSpc>
              <a:spcBef>
                <a:spcPts val="85"/>
              </a:spcBef>
            </a:pPr>
            <a:r>
              <a:rPr sz="1300" b="1" spc="-10" dirty="0">
                <a:latin typeface="Open Sans Semibold"/>
                <a:cs typeface="Open Sans Semibold"/>
              </a:rPr>
              <a:t>Quarterly Aggregate</a:t>
            </a:r>
            <a:endParaRPr sz="1300">
              <a:latin typeface="Open Sans Semibold"/>
              <a:cs typeface="Open Sans Semibold"/>
            </a:endParaRPr>
          </a:p>
          <a:p>
            <a:pPr marL="12700" marR="5080">
              <a:lnSpc>
                <a:spcPct val="153100"/>
              </a:lnSpc>
              <a:spcBef>
                <a:spcPts val="5"/>
              </a:spcBef>
            </a:pPr>
            <a:r>
              <a:rPr sz="1300" b="1" dirty="0">
                <a:latin typeface="Open Sans Semibold"/>
                <a:cs typeface="Open Sans Semibold"/>
              </a:rPr>
              <a:t>2</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dirty="0">
                <a:latin typeface="Open Sans Semibold"/>
                <a:cs typeface="Open Sans Semibold"/>
              </a:rPr>
              <a:t>Low</a:t>
            </a:r>
            <a:r>
              <a:rPr sz="1300" b="1" spc="15" dirty="0">
                <a:latin typeface="Open Sans Semibold"/>
                <a:cs typeface="Open Sans Semibold"/>
              </a:rPr>
              <a:t> </a:t>
            </a:r>
            <a:r>
              <a:rPr sz="1300" b="1" dirty="0">
                <a:latin typeface="Open Sans Semibold"/>
                <a:cs typeface="Open Sans Semibold"/>
              </a:rPr>
              <a:t>to</a:t>
            </a:r>
            <a:r>
              <a:rPr sz="1300" b="1" spc="20" dirty="0">
                <a:latin typeface="Open Sans Semibold"/>
                <a:cs typeface="Open Sans Semibold"/>
              </a:rPr>
              <a:t> </a:t>
            </a:r>
            <a:r>
              <a:rPr sz="1300" b="1" spc="-10" dirty="0">
                <a:latin typeface="Open Sans Semibold"/>
                <a:cs typeface="Open Sans Semibold"/>
              </a:rPr>
              <a:t>Medium </a:t>
            </a:r>
            <a:r>
              <a:rPr sz="1300" b="1" spc="-25" dirty="0">
                <a:latin typeface="Open Sans Semibold"/>
                <a:cs typeface="Open Sans Semibold"/>
              </a:rPr>
              <a:t>80%</a:t>
            </a:r>
            <a:endParaRPr sz="1300">
              <a:latin typeface="Open Sans Semibold"/>
              <a:cs typeface="Open Sans Semibold"/>
            </a:endParaRPr>
          </a:p>
          <a:p>
            <a:pPr marL="12700">
              <a:lnSpc>
                <a:spcPct val="100000"/>
              </a:lnSpc>
              <a:spcBef>
                <a:spcPts val="830"/>
              </a:spcBef>
            </a:pPr>
            <a:r>
              <a:rPr sz="1300" b="1" spc="-25" dirty="0">
                <a:latin typeface="Open Sans Semibold"/>
                <a:cs typeface="Open Sans Semibold"/>
              </a:rPr>
              <a:t>AAA</a:t>
            </a:r>
            <a:endParaRPr sz="1300">
              <a:latin typeface="Open Sans Semibold"/>
              <a:cs typeface="Open Sans Semibold"/>
            </a:endParaRPr>
          </a:p>
        </p:txBody>
      </p:sp>
      <p:sp>
        <p:nvSpPr>
          <p:cNvPr id="40" name="object 38">
            <a:extLst>
              <a:ext uri="{FF2B5EF4-FFF2-40B4-BE49-F238E27FC236}">
                <a16:creationId xmlns:a16="http://schemas.microsoft.com/office/drawing/2014/main" id="{61FC46BF-EEC4-5C63-EFE4-E84FA3156FB5}"/>
              </a:ext>
            </a:extLst>
          </p:cNvPr>
          <p:cNvSpPr txBox="1"/>
          <p:nvPr/>
        </p:nvSpPr>
        <p:spPr>
          <a:xfrm>
            <a:off x="1026146" y="7372304"/>
            <a:ext cx="5518785" cy="398145"/>
          </a:xfrm>
          <a:prstGeom prst="rect">
            <a:avLst/>
          </a:prstGeom>
          <a:solidFill>
            <a:srgbClr val="808080"/>
          </a:solidFill>
        </p:spPr>
        <p:txBody>
          <a:bodyPr vert="horz" wrap="square" lIns="0" tIns="83185" rIns="0" bIns="0" rtlCol="0">
            <a:spAutoFit/>
          </a:bodyPr>
          <a:lstStyle/>
          <a:p>
            <a:pPr marL="219075">
              <a:lnSpc>
                <a:spcPct val="100000"/>
              </a:lnSpc>
              <a:spcBef>
                <a:spcPts val="655"/>
              </a:spcBef>
            </a:pPr>
            <a:r>
              <a:rPr sz="1300" b="1" spc="-10" dirty="0">
                <a:solidFill>
                  <a:srgbClr val="FFFFFF"/>
                </a:solidFill>
                <a:latin typeface="Open Sans Semibold"/>
                <a:cs typeface="Open Sans Semibold"/>
              </a:rPr>
              <a:t>Classiﬁcation</a:t>
            </a:r>
            <a:endParaRPr sz="1300">
              <a:latin typeface="Open Sans Semibold"/>
              <a:cs typeface="Open Sans Semibold"/>
            </a:endParaRPr>
          </a:p>
        </p:txBody>
      </p:sp>
      <p:sp>
        <p:nvSpPr>
          <p:cNvPr id="41" name="object 39">
            <a:extLst>
              <a:ext uri="{FF2B5EF4-FFF2-40B4-BE49-F238E27FC236}">
                <a16:creationId xmlns:a16="http://schemas.microsoft.com/office/drawing/2014/main" id="{12D7D25F-0A12-7338-E8E7-F1899EF00D41}"/>
              </a:ext>
            </a:extLst>
          </p:cNvPr>
          <p:cNvSpPr/>
          <p:nvPr/>
        </p:nvSpPr>
        <p:spPr>
          <a:xfrm>
            <a:off x="1026146" y="9785843"/>
            <a:ext cx="5518785" cy="0"/>
          </a:xfrm>
          <a:custGeom>
            <a:avLst/>
            <a:gdLst/>
            <a:ahLst/>
            <a:cxnLst/>
            <a:rect l="l" t="t" r="r" b="b"/>
            <a:pathLst>
              <a:path w="5518784">
                <a:moveTo>
                  <a:pt x="0" y="0"/>
                </a:moveTo>
                <a:lnTo>
                  <a:pt x="5518156" y="0"/>
                </a:lnTo>
              </a:path>
            </a:pathLst>
          </a:custGeom>
          <a:ln w="31412">
            <a:solidFill>
              <a:srgbClr val="B3B3B3"/>
            </a:solidFill>
          </a:ln>
        </p:spPr>
        <p:txBody>
          <a:bodyPr wrap="square" lIns="0" tIns="0" rIns="0" bIns="0" rtlCol="0"/>
          <a:lstStyle/>
          <a:p>
            <a:endParaRPr/>
          </a:p>
        </p:txBody>
      </p:sp>
      <p:sp>
        <p:nvSpPr>
          <p:cNvPr id="42" name="object 40">
            <a:extLst>
              <a:ext uri="{FF2B5EF4-FFF2-40B4-BE49-F238E27FC236}">
                <a16:creationId xmlns:a16="http://schemas.microsoft.com/office/drawing/2014/main" id="{B2B8D7EB-306D-AF4E-AAB6-D41003A351BE}"/>
              </a:ext>
            </a:extLst>
          </p:cNvPr>
          <p:cNvSpPr txBox="1"/>
          <p:nvPr/>
        </p:nvSpPr>
        <p:spPr>
          <a:xfrm>
            <a:off x="19094640" y="10775380"/>
            <a:ext cx="234315" cy="226695"/>
          </a:xfrm>
          <a:prstGeom prst="rect">
            <a:avLst/>
          </a:prstGeom>
        </p:spPr>
        <p:txBody>
          <a:bodyPr vert="horz" wrap="square" lIns="0" tIns="15240" rIns="0" bIns="0" rtlCol="0">
            <a:spAutoFit/>
          </a:bodyPr>
          <a:lstStyle/>
          <a:p>
            <a:pPr marL="12700">
              <a:lnSpc>
                <a:spcPct val="100000"/>
              </a:lnSpc>
              <a:spcBef>
                <a:spcPts val="120"/>
              </a:spcBef>
            </a:pPr>
            <a:r>
              <a:rPr sz="1300" b="1" spc="-25" dirty="0">
                <a:latin typeface="Open Sans Semibold"/>
                <a:cs typeface="Open Sans Semibold"/>
              </a:rPr>
              <a:t>XX</a:t>
            </a:r>
            <a:endParaRPr sz="1300">
              <a:latin typeface="Open Sans Semibold"/>
              <a:cs typeface="Open Sans Semibold"/>
            </a:endParaRPr>
          </a:p>
        </p:txBody>
      </p:sp>
      <p:grpSp>
        <p:nvGrpSpPr>
          <p:cNvPr id="43" name="object 41">
            <a:extLst>
              <a:ext uri="{FF2B5EF4-FFF2-40B4-BE49-F238E27FC236}">
                <a16:creationId xmlns:a16="http://schemas.microsoft.com/office/drawing/2014/main" id="{7CF27282-74D3-6827-6432-588043D31430}"/>
              </a:ext>
            </a:extLst>
          </p:cNvPr>
          <p:cNvGrpSpPr/>
          <p:nvPr/>
        </p:nvGrpSpPr>
        <p:grpSpPr>
          <a:xfrm>
            <a:off x="0" y="11046783"/>
            <a:ext cx="20104100" cy="262255"/>
            <a:chOff x="0" y="11046783"/>
            <a:chExt cx="20104100" cy="262255"/>
          </a:xfrm>
        </p:grpSpPr>
        <p:sp>
          <p:nvSpPr>
            <p:cNvPr id="44" name="object 42">
              <a:extLst>
                <a:ext uri="{FF2B5EF4-FFF2-40B4-BE49-F238E27FC236}">
                  <a16:creationId xmlns:a16="http://schemas.microsoft.com/office/drawing/2014/main" id="{385A946E-4922-8683-0173-51CD7C5300C7}"/>
                </a:ext>
              </a:extLst>
            </p:cNvPr>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45" name="object 43">
              <a:extLst>
                <a:ext uri="{FF2B5EF4-FFF2-40B4-BE49-F238E27FC236}">
                  <a16:creationId xmlns:a16="http://schemas.microsoft.com/office/drawing/2014/main" id="{3C4259EE-A6E4-E9D6-ECB9-C83EE7EA7C80}"/>
                </a:ext>
              </a:extLst>
            </p:cNvPr>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47" name="object 45">
            <a:extLst>
              <a:ext uri="{FF2B5EF4-FFF2-40B4-BE49-F238E27FC236}">
                <a16:creationId xmlns:a16="http://schemas.microsoft.com/office/drawing/2014/main" id="{26E1B996-8EB8-BACA-2C21-D469D1CCD575}"/>
              </a:ext>
            </a:extLst>
          </p:cNvPr>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48" name="object 46">
            <a:extLst>
              <a:ext uri="{FF2B5EF4-FFF2-40B4-BE49-F238E27FC236}">
                <a16:creationId xmlns:a16="http://schemas.microsoft.com/office/drawing/2014/main" id="{552B9864-C427-889A-FA3F-2390AF97857D}"/>
              </a:ext>
            </a:extLst>
          </p:cNvPr>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graphicFrame>
        <p:nvGraphicFramePr>
          <p:cNvPr id="50" name="object 48">
            <a:extLst>
              <a:ext uri="{FF2B5EF4-FFF2-40B4-BE49-F238E27FC236}">
                <a16:creationId xmlns:a16="http://schemas.microsoft.com/office/drawing/2014/main" id="{484E7FC8-D280-C0D9-0F4A-FB60DDAA7A4C}"/>
              </a:ext>
            </a:extLst>
          </p:cNvPr>
          <p:cNvGraphicFramePr>
            <a:graphicFrameLocks noGrp="1"/>
          </p:cNvGraphicFramePr>
          <p:nvPr>
            <p:extLst>
              <p:ext uri="{D42A27DB-BD31-4B8C-83A1-F6EECF244321}">
                <p14:modId xmlns:p14="http://schemas.microsoft.com/office/powerpoint/2010/main" val="3471810946"/>
              </p:ext>
            </p:extLst>
          </p:nvPr>
        </p:nvGraphicFramePr>
        <p:xfrm>
          <a:off x="1010192" y="2490335"/>
          <a:ext cx="18084446" cy="1366020"/>
        </p:xfrm>
        <a:graphic>
          <a:graphicData uri="http://schemas.openxmlformats.org/drawingml/2006/table">
            <a:tbl>
              <a:tblPr firstRow="1" bandRow="1">
                <a:tableStyleId>{2D5ABB26-0587-4C30-8999-92F81FD0307C}</a:tableStyleId>
              </a:tblPr>
              <a:tblGrid>
                <a:gridCol w="2260058">
                  <a:extLst>
                    <a:ext uri="{9D8B030D-6E8A-4147-A177-3AD203B41FA5}">
                      <a16:colId xmlns:a16="http://schemas.microsoft.com/office/drawing/2014/main" val="3381951141"/>
                    </a:ext>
                  </a:extLst>
                </a:gridCol>
                <a:gridCol w="1066800">
                  <a:extLst>
                    <a:ext uri="{9D8B030D-6E8A-4147-A177-3AD203B41FA5}">
                      <a16:colId xmlns:a16="http://schemas.microsoft.com/office/drawing/2014/main" val="1469770459"/>
                    </a:ext>
                  </a:extLst>
                </a:gridCol>
                <a:gridCol w="1219200">
                  <a:extLst>
                    <a:ext uri="{9D8B030D-6E8A-4147-A177-3AD203B41FA5}">
                      <a16:colId xmlns:a16="http://schemas.microsoft.com/office/drawing/2014/main" val="3168565916"/>
                    </a:ext>
                  </a:extLst>
                </a:gridCol>
                <a:gridCol w="1371600">
                  <a:extLst>
                    <a:ext uri="{9D8B030D-6E8A-4147-A177-3AD203B41FA5}">
                      <a16:colId xmlns:a16="http://schemas.microsoft.com/office/drawing/2014/main" val="4080016672"/>
                    </a:ext>
                  </a:extLst>
                </a:gridCol>
                <a:gridCol w="1013899">
                  <a:extLst>
                    <a:ext uri="{9D8B030D-6E8A-4147-A177-3AD203B41FA5}">
                      <a16:colId xmlns:a16="http://schemas.microsoft.com/office/drawing/2014/main" val="20003"/>
                    </a:ext>
                  </a:extLst>
                </a:gridCol>
                <a:gridCol w="1013899">
                  <a:extLst>
                    <a:ext uri="{9D8B030D-6E8A-4147-A177-3AD203B41FA5}">
                      <a16:colId xmlns:a16="http://schemas.microsoft.com/office/drawing/2014/main" val="20004"/>
                    </a:ext>
                  </a:extLst>
                </a:gridCol>
                <a:gridCol w="1013899">
                  <a:extLst>
                    <a:ext uri="{9D8B030D-6E8A-4147-A177-3AD203B41FA5}">
                      <a16:colId xmlns:a16="http://schemas.microsoft.com/office/drawing/2014/main" val="20005"/>
                    </a:ext>
                  </a:extLst>
                </a:gridCol>
                <a:gridCol w="1013899">
                  <a:extLst>
                    <a:ext uri="{9D8B030D-6E8A-4147-A177-3AD203B41FA5}">
                      <a16:colId xmlns:a16="http://schemas.microsoft.com/office/drawing/2014/main" val="20006"/>
                    </a:ext>
                  </a:extLst>
                </a:gridCol>
                <a:gridCol w="1013899">
                  <a:extLst>
                    <a:ext uri="{9D8B030D-6E8A-4147-A177-3AD203B41FA5}">
                      <a16:colId xmlns:a16="http://schemas.microsoft.com/office/drawing/2014/main" val="20007"/>
                    </a:ext>
                  </a:extLst>
                </a:gridCol>
                <a:gridCol w="1013899">
                  <a:extLst>
                    <a:ext uri="{9D8B030D-6E8A-4147-A177-3AD203B41FA5}">
                      <a16:colId xmlns:a16="http://schemas.microsoft.com/office/drawing/2014/main" val="20008"/>
                    </a:ext>
                  </a:extLst>
                </a:gridCol>
                <a:gridCol w="1013899">
                  <a:extLst>
                    <a:ext uri="{9D8B030D-6E8A-4147-A177-3AD203B41FA5}">
                      <a16:colId xmlns:a16="http://schemas.microsoft.com/office/drawing/2014/main" val="2502122167"/>
                    </a:ext>
                  </a:extLst>
                </a:gridCol>
                <a:gridCol w="1013899">
                  <a:extLst>
                    <a:ext uri="{9D8B030D-6E8A-4147-A177-3AD203B41FA5}">
                      <a16:colId xmlns:a16="http://schemas.microsoft.com/office/drawing/2014/main" val="447546125"/>
                    </a:ext>
                  </a:extLst>
                </a:gridCol>
                <a:gridCol w="1013899">
                  <a:extLst>
                    <a:ext uri="{9D8B030D-6E8A-4147-A177-3AD203B41FA5}">
                      <a16:colId xmlns:a16="http://schemas.microsoft.com/office/drawing/2014/main" val="20009"/>
                    </a:ext>
                  </a:extLst>
                </a:gridCol>
                <a:gridCol w="1013899">
                  <a:extLst>
                    <a:ext uri="{9D8B030D-6E8A-4147-A177-3AD203B41FA5}">
                      <a16:colId xmlns:a16="http://schemas.microsoft.com/office/drawing/2014/main" val="20010"/>
                    </a:ext>
                  </a:extLst>
                </a:gridCol>
                <a:gridCol w="1013899">
                  <a:extLst>
                    <a:ext uri="{9D8B030D-6E8A-4147-A177-3AD203B41FA5}">
                      <a16:colId xmlns:a16="http://schemas.microsoft.com/office/drawing/2014/main" val="20011"/>
                    </a:ext>
                  </a:extLst>
                </a:gridCol>
                <a:gridCol w="1013899">
                  <a:extLst>
                    <a:ext uri="{9D8B030D-6E8A-4147-A177-3AD203B41FA5}">
                      <a16:colId xmlns:a16="http://schemas.microsoft.com/office/drawing/2014/main" val="20012"/>
                    </a:ext>
                  </a:extLst>
                </a:gridCol>
              </a:tblGrid>
              <a:tr h="0">
                <a:tc>
                  <a:txBody>
                    <a:bodyPr/>
                    <a:lstStyle/>
                    <a:p>
                      <a:pPr marL="0" indent="0" algn="l" defTabSz="1123950">
                        <a:lnSpc>
                          <a:spcPct val="100000"/>
                        </a:lnSpc>
                        <a:spcBef>
                          <a:spcPts val="359"/>
                        </a:spcBef>
                        <a:tabLst/>
                      </a:pPr>
                      <a:r>
                        <a:rPr lang="en-SG" sz="1300" dirty="0">
                          <a:solidFill>
                            <a:schemeClr val="bg1"/>
                          </a:solidFill>
                          <a:latin typeface="Open Sans"/>
                          <a:ea typeface="+mn-ea"/>
                          <a:cs typeface="Open Sans"/>
                        </a:rPr>
                        <a:t> Fund Name</a:t>
                      </a:r>
                      <a:endParaRPr sz="1300" dirty="0">
                        <a:solidFill>
                          <a:schemeClr val="bg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550545" indent="0" algn="l" defTabSz="1123950">
                        <a:lnSpc>
                          <a:spcPct val="100000"/>
                        </a:lnSpc>
                        <a:spcBef>
                          <a:spcPts val="359"/>
                        </a:spcBef>
                        <a:tabLst/>
                      </a:pPr>
                      <a:r>
                        <a:rPr lang="en-SG" sz="1300" dirty="0">
                          <a:solidFill>
                            <a:schemeClr val="bg1"/>
                          </a:solidFill>
                          <a:latin typeface="Open Sans"/>
                          <a:ea typeface="+mn-ea"/>
                          <a:cs typeface="Open Sans"/>
                        </a:rPr>
                        <a:t>ISIN</a:t>
                      </a:r>
                      <a:endParaRPr sz="1300" dirty="0">
                        <a:solidFill>
                          <a:schemeClr val="bg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23950" eaLnBrk="1" fontAlgn="auto" latinLnBrk="0" hangingPunct="1">
                        <a:lnSpc>
                          <a:spcPct val="100000"/>
                        </a:lnSpc>
                        <a:spcBef>
                          <a:spcPts val="359"/>
                        </a:spcBef>
                        <a:spcAft>
                          <a:spcPts val="0"/>
                        </a:spcAft>
                        <a:buClrTx/>
                        <a:buSzTx/>
                        <a:buFontTx/>
                        <a:buNone/>
                        <a:tabLst/>
                        <a:defRPr/>
                      </a:pPr>
                      <a:r>
                        <a:rPr lang="en-SG" sz="1300" dirty="0">
                          <a:solidFill>
                            <a:schemeClr val="bg1"/>
                          </a:solidFill>
                          <a:latin typeface="Open Sans"/>
                          <a:ea typeface="+mn-ea"/>
                          <a:cs typeface="Open Sans"/>
                        </a:rPr>
                        <a:t>Distribution Frequency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indent="0" algn="ctr" defTabSz="1123950">
                        <a:lnSpc>
                          <a:spcPct val="100000"/>
                        </a:lnSpc>
                        <a:spcBef>
                          <a:spcPts val="359"/>
                        </a:spcBef>
                        <a:tabLst/>
                      </a:pPr>
                      <a:r>
                        <a:rPr sz="1300" dirty="0">
                          <a:solidFill>
                            <a:schemeClr val="bg1"/>
                          </a:solidFill>
                          <a:latin typeface="Open Sans"/>
                          <a:ea typeface="+mn-ea"/>
                          <a:cs typeface="Open Sans"/>
                        </a:rPr>
                        <a:t>12M Dist. </a:t>
                      </a:r>
                      <a:br>
                        <a:rPr lang="en-SG" sz="1300" dirty="0">
                          <a:solidFill>
                            <a:schemeClr val="bg1"/>
                          </a:solidFill>
                          <a:latin typeface="Open Sans"/>
                          <a:ea typeface="+mn-ea"/>
                          <a:cs typeface="Open Sans"/>
                        </a:rPr>
                      </a:br>
                      <a:r>
                        <a:rPr sz="1300" dirty="0">
                          <a:solidFill>
                            <a:schemeClr val="bg1"/>
                          </a:solidFill>
                          <a:latin typeface="Open Sans"/>
                          <a:ea typeface="+mn-ea"/>
                          <a:cs typeface="Open Sans"/>
                        </a:rPr>
                        <a:t>Yield (%)</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gridSpan="8">
                  <a:txBody>
                    <a:bodyPr/>
                    <a:lstStyle/>
                    <a:p>
                      <a:pPr marL="0" marR="399415" indent="0" algn="ctr" defTabSz="1123950">
                        <a:lnSpc>
                          <a:spcPct val="100000"/>
                        </a:lnSpc>
                        <a:spcBef>
                          <a:spcPts val="359"/>
                        </a:spcBef>
                        <a:tabLst/>
                      </a:pPr>
                      <a:r>
                        <a:rPr lang="en-SG" sz="1300" dirty="0">
                          <a:solidFill>
                            <a:schemeClr val="bg1"/>
                          </a:solidFill>
                          <a:latin typeface="Open Sans"/>
                          <a:ea typeface="+mn-ea"/>
                          <a:cs typeface="Open Sans"/>
                        </a:rPr>
                        <a:t>Performance (%)</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399415" indent="0" algn="ctr" defTabSz="1123950">
                        <a:lnSpc>
                          <a:spcPct val="100000"/>
                        </a:lnSpc>
                        <a:spcBef>
                          <a:spcPts val="359"/>
                        </a:spcBef>
                        <a:tabLst/>
                      </a:pPr>
                      <a:endParaRPr lang="en-SG" sz="1300" dirty="0">
                        <a:solidFill>
                          <a:schemeClr val="bg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hMerge="1">
                  <a:txBody>
                    <a:bodyPr/>
                    <a:lstStyle/>
                    <a:p>
                      <a:pPr marL="0" marR="399415" indent="0" algn="ctr" defTabSz="1123950">
                        <a:lnSpc>
                          <a:spcPct val="100000"/>
                        </a:lnSpc>
                        <a:spcBef>
                          <a:spcPts val="359"/>
                        </a:spcBef>
                        <a:tabLst/>
                      </a:pPr>
                      <a:endParaRPr lang="en-SG" sz="1300" dirty="0">
                        <a:solidFill>
                          <a:schemeClr val="bg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gridSpan="2">
                  <a:txBody>
                    <a:bodyPr/>
                    <a:lstStyle/>
                    <a:p>
                      <a:pPr marL="0" marR="176530" indent="0" algn="ctr" defTabSz="1123950">
                        <a:lnSpc>
                          <a:spcPct val="100000"/>
                        </a:lnSpc>
                        <a:spcBef>
                          <a:spcPts val="359"/>
                        </a:spcBef>
                        <a:tabLst/>
                      </a:pPr>
                      <a:r>
                        <a:rPr lang="en-SG" sz="1300" dirty="0">
                          <a:solidFill>
                            <a:schemeClr val="bg1"/>
                          </a:solidFill>
                          <a:latin typeface="Open Sans"/>
                          <a:ea typeface="+mn-ea"/>
                          <a:cs typeface="Open Sans"/>
                        </a:rPr>
                        <a:t>Volatility (%)</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hMerge="1">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indent="0" algn="ctr" defTabSz="1123950">
                        <a:lnSpc>
                          <a:spcPct val="100000"/>
                        </a:lnSpc>
                        <a:spcBef>
                          <a:spcPts val="359"/>
                        </a:spcBef>
                        <a:tabLst/>
                      </a:pPr>
                      <a:r>
                        <a:rPr lang="en-SG" sz="1300" dirty="0">
                          <a:solidFill>
                            <a:schemeClr val="bg1"/>
                          </a:solidFill>
                          <a:latin typeface="Open Sans"/>
                          <a:ea typeface="+mn-ea"/>
                          <a:cs typeface="Open Sans"/>
                        </a:rPr>
                        <a:t>Sharpe Ratio</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1"/>
                    </a:solidFill>
                  </a:tcPr>
                </a:tc>
                <a:tc hMerge="1">
                  <a:txBody>
                    <a:bodyPr/>
                    <a:lstStyle/>
                    <a:p>
                      <a:pPr marL="0" marR="9525"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0112175"/>
                  </a:ext>
                </a:extLst>
              </a:tr>
              <a:tr h="299220">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399415" indent="0" algn="r" defTabSz="1123950">
                        <a:lnSpc>
                          <a:spcPct val="100000"/>
                        </a:lnSpc>
                        <a:spcBef>
                          <a:spcPts val="359"/>
                        </a:spcBef>
                        <a:tabLst/>
                      </a:pPr>
                      <a:r>
                        <a:rPr lang="en-SG" sz="1300" dirty="0">
                          <a:solidFill>
                            <a:schemeClr val="tx1"/>
                          </a:solidFill>
                          <a:latin typeface="Open Sans"/>
                          <a:ea typeface="+mn-ea"/>
                          <a:cs typeface="Open Sans"/>
                        </a:rPr>
                        <a:t>YTD</a:t>
                      </a: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sz="1300" dirty="0">
                          <a:solidFill>
                            <a:schemeClr val="tx1"/>
                          </a:solidFill>
                          <a:latin typeface="Open Sans"/>
                          <a:ea typeface="+mn-ea"/>
                          <a:cs typeface="Open Sans"/>
                        </a:rPr>
                        <a:t>1M</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sz="1300" dirty="0">
                          <a:solidFill>
                            <a:schemeClr val="tx1"/>
                          </a:solidFill>
                          <a:latin typeface="Open Sans"/>
                          <a:ea typeface="+mn-ea"/>
                          <a:cs typeface="Open Sans"/>
                        </a:rPr>
                        <a:t>3M</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sz="1300" dirty="0">
                          <a:solidFill>
                            <a:schemeClr val="tx1"/>
                          </a:solidFill>
                          <a:latin typeface="Open Sans"/>
                          <a:ea typeface="+mn-ea"/>
                          <a:cs typeface="Open Sans"/>
                        </a:rPr>
                        <a:t>1Y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sz="1300" dirty="0">
                          <a:solidFill>
                            <a:schemeClr val="tx1"/>
                          </a:solidFill>
                          <a:latin typeface="Open Sans"/>
                          <a:ea typeface="+mn-ea"/>
                          <a:cs typeface="Open Sans"/>
                        </a:rPr>
                        <a:t>3Y </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sz="1300" dirty="0">
                          <a:solidFill>
                            <a:schemeClr val="tx1"/>
                          </a:solidFill>
                          <a:latin typeface="Open Sans"/>
                          <a:ea typeface="+mn-ea"/>
                          <a:cs typeface="Open Sans"/>
                        </a:rPr>
                        <a:t>5Y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lang="en-SG" sz="1300" dirty="0">
                          <a:solidFill>
                            <a:schemeClr val="tx1"/>
                          </a:solidFill>
                          <a:latin typeface="Open Sans"/>
                          <a:ea typeface="+mn-ea"/>
                          <a:cs typeface="Open Sans"/>
                        </a:rPr>
                        <a:t>2022</a:t>
                      </a: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indent="0" algn="ctr" defTabSz="1123950">
                        <a:lnSpc>
                          <a:spcPct val="100000"/>
                        </a:lnSpc>
                        <a:spcBef>
                          <a:spcPts val="359"/>
                        </a:spcBef>
                        <a:tabLst/>
                      </a:pPr>
                      <a:r>
                        <a:rPr lang="en-SG" sz="1300" dirty="0">
                          <a:solidFill>
                            <a:schemeClr val="tx1"/>
                          </a:solidFill>
                          <a:latin typeface="Open Sans"/>
                          <a:ea typeface="+mn-ea"/>
                          <a:cs typeface="Open Sans"/>
                        </a:rPr>
                        <a:t>2023</a:t>
                      </a: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marL="0" marR="176530" indent="0" algn="ctr" defTabSz="1123950">
                        <a:lnSpc>
                          <a:spcPct val="100000"/>
                        </a:lnSpc>
                        <a:spcBef>
                          <a:spcPts val="359"/>
                        </a:spcBef>
                        <a:tabLst/>
                      </a:pPr>
                      <a:r>
                        <a:rPr sz="1300" dirty="0">
                          <a:solidFill>
                            <a:schemeClr val="bg1"/>
                          </a:solidFill>
                          <a:latin typeface="Open Sans"/>
                          <a:ea typeface="+mn-ea"/>
                          <a:cs typeface="Open Sans"/>
                        </a:rPr>
                        <a:t>1Y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08080"/>
                    </a:solidFill>
                  </a:tcPr>
                </a:tc>
                <a:tc>
                  <a:txBody>
                    <a:bodyPr/>
                    <a:lstStyle/>
                    <a:p>
                      <a:pPr marL="0" indent="0" algn="ctr" defTabSz="1123950">
                        <a:lnSpc>
                          <a:spcPct val="100000"/>
                        </a:lnSpc>
                        <a:spcBef>
                          <a:spcPts val="359"/>
                        </a:spcBef>
                        <a:tabLst/>
                      </a:pPr>
                      <a:r>
                        <a:rPr sz="1300" dirty="0">
                          <a:solidFill>
                            <a:schemeClr val="bg1"/>
                          </a:solidFill>
                          <a:latin typeface="Open Sans"/>
                          <a:ea typeface="+mn-ea"/>
                          <a:cs typeface="Open Sans"/>
                        </a:rPr>
                        <a:t>3Y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08080"/>
                    </a:solidFill>
                  </a:tcPr>
                </a:tc>
                <a:tc>
                  <a:txBody>
                    <a:bodyPr/>
                    <a:lstStyle/>
                    <a:p>
                      <a:pPr marL="0" indent="0" algn="ctr" defTabSz="1123950">
                        <a:lnSpc>
                          <a:spcPct val="100000"/>
                        </a:lnSpc>
                        <a:spcBef>
                          <a:spcPts val="359"/>
                        </a:spcBef>
                        <a:tabLst/>
                      </a:pPr>
                      <a:r>
                        <a:rPr sz="1300" dirty="0">
                          <a:solidFill>
                            <a:schemeClr val="bg1"/>
                          </a:solidFill>
                          <a:latin typeface="Open Sans"/>
                          <a:ea typeface="+mn-ea"/>
                          <a:cs typeface="Open Sans"/>
                        </a:rPr>
                        <a:t>1Y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08080"/>
                    </a:solidFill>
                  </a:tcPr>
                </a:tc>
                <a:tc>
                  <a:txBody>
                    <a:bodyPr/>
                    <a:lstStyle/>
                    <a:p>
                      <a:pPr marL="0" marR="9525" indent="0" algn="ctr" defTabSz="1123950">
                        <a:lnSpc>
                          <a:spcPct val="100000"/>
                        </a:lnSpc>
                        <a:spcBef>
                          <a:spcPts val="359"/>
                        </a:spcBef>
                        <a:tabLst/>
                      </a:pPr>
                      <a:r>
                        <a:rPr sz="1300" dirty="0">
                          <a:solidFill>
                            <a:schemeClr val="bg1"/>
                          </a:solidFill>
                          <a:latin typeface="Open Sans"/>
                          <a:ea typeface="+mn-ea"/>
                          <a:cs typeface="Open Sans"/>
                        </a:rPr>
                        <a:t>3Y</a:t>
                      </a: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808080"/>
                    </a:solidFill>
                  </a:tcPr>
                </a:tc>
                <a:extLst>
                  <a:ext uri="{0D108BD9-81ED-4DB2-BD59-A6C34878D82A}">
                    <a16:rowId xmlns:a16="http://schemas.microsoft.com/office/drawing/2014/main" val="3777419582"/>
                  </a:ext>
                </a:extLst>
              </a:tr>
              <a:tr h="0">
                <a:tc>
                  <a:txBody>
                    <a:bodyPr/>
                    <a:lstStyle/>
                    <a:p>
                      <a:pPr marL="0" marR="399415" indent="0" algn="l" defTabSz="1123950">
                        <a:lnSpc>
                          <a:spcPct val="100000"/>
                        </a:lnSpc>
                        <a:spcBef>
                          <a:spcPts val="359"/>
                        </a:spcBef>
                        <a:tabLst/>
                      </a:pPr>
                      <a:r>
                        <a:rPr lang="en-SG" sz="1300" dirty="0">
                          <a:solidFill>
                            <a:schemeClr val="tx1"/>
                          </a:solidFill>
                          <a:latin typeface="Open Sans"/>
                          <a:ea typeface="+mn-ea"/>
                          <a:cs typeface="Open Sans"/>
                        </a:rPr>
                        <a:t>Jupiter Dynamic Bond</a:t>
                      </a: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17653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9525"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06461505"/>
                  </a:ext>
                </a:extLst>
              </a:tr>
              <a:tr h="0">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399415"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17653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9525" indent="0" algn="ctr" defTabSz="1123950">
                        <a:lnSpc>
                          <a:spcPct val="100000"/>
                        </a:lnSpc>
                        <a:spcBef>
                          <a:spcPts val="359"/>
                        </a:spcBef>
                        <a:tabLst/>
                      </a:pPr>
                      <a:endParaRPr sz="1300" dirty="0">
                        <a:solidFill>
                          <a:schemeClr val="tx1"/>
                        </a:solidFill>
                        <a:latin typeface="Open Sans"/>
                        <a:ea typeface="+mn-ea"/>
                        <a:cs typeface="Open Sans"/>
                      </a:endParaRPr>
                    </a:p>
                  </a:txBody>
                  <a:tcPr marL="45720" marR="457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0098224"/>
                  </a:ext>
                </a:extLst>
              </a:tr>
            </a:tbl>
          </a:graphicData>
        </a:graphic>
      </p:graphicFrame>
      <p:sp>
        <p:nvSpPr>
          <p:cNvPr id="52" name="TextBox 51">
            <a:extLst>
              <a:ext uri="{FF2B5EF4-FFF2-40B4-BE49-F238E27FC236}">
                <a16:creationId xmlns:a16="http://schemas.microsoft.com/office/drawing/2014/main" id="{10707C6D-61D1-DCBC-2625-B03DC95760C9}"/>
              </a:ext>
            </a:extLst>
          </p:cNvPr>
          <p:cNvSpPr txBox="1"/>
          <p:nvPr/>
        </p:nvSpPr>
        <p:spPr>
          <a:xfrm>
            <a:off x="984250" y="9965333"/>
            <a:ext cx="10051576" cy="292388"/>
          </a:xfrm>
          <a:prstGeom prst="rect">
            <a:avLst/>
          </a:prstGeom>
          <a:noFill/>
        </p:spPr>
        <p:txBody>
          <a:bodyPr wrap="square">
            <a:spAutoFit/>
          </a:bodyPr>
          <a:lstStyle/>
          <a:p>
            <a:pPr marL="12700">
              <a:lnSpc>
                <a:spcPct val="100000"/>
              </a:lnSpc>
              <a:spcBef>
                <a:spcPts val="120"/>
              </a:spcBef>
            </a:pPr>
            <a:r>
              <a:rPr lang="en-US" sz="1300" b="1" dirty="0">
                <a:latin typeface="Open Sans"/>
                <a:cs typeface="Open Sans"/>
              </a:rPr>
              <a:t>Fund</a:t>
            </a:r>
            <a:r>
              <a:rPr lang="en-US" sz="1300" b="1" spc="30" dirty="0">
                <a:latin typeface="Open Sans"/>
                <a:cs typeface="Open Sans"/>
              </a:rPr>
              <a:t> </a:t>
            </a:r>
            <a:r>
              <a:rPr lang="en-US" sz="1300" b="1" dirty="0">
                <a:latin typeface="Open Sans"/>
                <a:cs typeface="Open Sans"/>
              </a:rPr>
              <a:t>Materials</a:t>
            </a:r>
            <a:r>
              <a:rPr lang="en-US" sz="1300" b="1" spc="30" dirty="0">
                <a:latin typeface="Open Sans"/>
                <a:cs typeface="Open Sans"/>
              </a:rPr>
              <a:t> </a:t>
            </a:r>
            <a:r>
              <a:rPr lang="en-US" sz="1300" dirty="0">
                <a:solidFill>
                  <a:srgbClr val="808080"/>
                </a:solidFill>
                <a:latin typeface="Open Sans"/>
                <a:cs typeface="Open Sans"/>
              </a:rPr>
              <a:t>|</a:t>
            </a:r>
            <a:r>
              <a:rPr lang="en-US" sz="1300" spc="35" dirty="0">
                <a:solidFill>
                  <a:srgbClr val="808080"/>
                </a:solidFill>
                <a:latin typeface="Open Sans"/>
                <a:cs typeface="Open Sans"/>
              </a:rPr>
              <a:t> </a:t>
            </a:r>
            <a:r>
              <a:rPr lang="en-US" sz="1300" dirty="0">
                <a:solidFill>
                  <a:srgbClr val="CC0000"/>
                </a:solidFill>
                <a:latin typeface="Open Sans"/>
                <a:cs typeface="Open Sans"/>
              </a:rPr>
              <a:t>Product</a:t>
            </a:r>
            <a:r>
              <a:rPr lang="en-US" sz="1300" spc="30" dirty="0">
                <a:solidFill>
                  <a:srgbClr val="CC0000"/>
                </a:solidFill>
                <a:latin typeface="Open Sans"/>
                <a:cs typeface="Open Sans"/>
              </a:rPr>
              <a:t> </a:t>
            </a:r>
            <a:r>
              <a:rPr lang="en-US" sz="1300" dirty="0">
                <a:solidFill>
                  <a:srgbClr val="CC0000"/>
                </a:solidFill>
                <a:latin typeface="Open Sans"/>
                <a:cs typeface="Open Sans"/>
              </a:rPr>
              <a:t>Highlight</a:t>
            </a:r>
            <a:r>
              <a:rPr lang="en-US" sz="1300" spc="35" dirty="0">
                <a:solidFill>
                  <a:srgbClr val="CC0000"/>
                </a:solidFill>
                <a:latin typeface="Open Sans"/>
                <a:cs typeface="Open Sans"/>
              </a:rPr>
              <a:t> </a:t>
            </a:r>
            <a:r>
              <a:rPr lang="en-US" sz="1300" dirty="0">
                <a:solidFill>
                  <a:srgbClr val="CC0000"/>
                </a:solidFill>
                <a:latin typeface="Open Sans"/>
                <a:cs typeface="Open Sans"/>
              </a:rPr>
              <a:t>Sheet</a:t>
            </a:r>
            <a:r>
              <a:rPr lang="en-US" sz="1300" spc="35" dirty="0">
                <a:solidFill>
                  <a:srgbClr val="CC0000"/>
                </a:solidFill>
                <a:latin typeface="Open Sans"/>
                <a:cs typeface="Open Sans"/>
              </a:rPr>
              <a:t> </a:t>
            </a:r>
            <a:r>
              <a:rPr lang="en-US" sz="1300" dirty="0">
                <a:solidFill>
                  <a:srgbClr val="808080"/>
                </a:solidFill>
                <a:latin typeface="Open Sans"/>
                <a:cs typeface="Open Sans"/>
              </a:rPr>
              <a:t>|</a:t>
            </a:r>
            <a:r>
              <a:rPr lang="en-US" sz="1300" spc="30" dirty="0">
                <a:solidFill>
                  <a:srgbClr val="808080"/>
                </a:solidFill>
                <a:latin typeface="Open Sans"/>
                <a:cs typeface="Open Sans"/>
              </a:rPr>
              <a:t> </a:t>
            </a:r>
            <a:r>
              <a:rPr lang="en-US" sz="1300" dirty="0">
                <a:solidFill>
                  <a:srgbClr val="CC0000"/>
                </a:solidFill>
                <a:latin typeface="Open Sans"/>
                <a:cs typeface="Open Sans"/>
              </a:rPr>
              <a:t>Factsheet</a:t>
            </a:r>
            <a:r>
              <a:rPr lang="en-US" sz="1300" spc="35" dirty="0">
                <a:solidFill>
                  <a:srgbClr val="CC0000"/>
                </a:solidFill>
                <a:latin typeface="Open Sans"/>
                <a:cs typeface="Open Sans"/>
              </a:rPr>
              <a:t> </a:t>
            </a:r>
            <a:r>
              <a:rPr lang="en-US" sz="1300" dirty="0">
                <a:solidFill>
                  <a:srgbClr val="808080"/>
                </a:solidFill>
                <a:latin typeface="Open Sans"/>
                <a:cs typeface="Open Sans"/>
              </a:rPr>
              <a:t>|</a:t>
            </a:r>
            <a:r>
              <a:rPr lang="en-US" sz="1300" spc="35" dirty="0">
                <a:solidFill>
                  <a:srgbClr val="808080"/>
                </a:solidFill>
                <a:latin typeface="Open Sans"/>
                <a:cs typeface="Open Sans"/>
              </a:rPr>
              <a:t> </a:t>
            </a:r>
            <a:r>
              <a:rPr lang="en-US" sz="1300" dirty="0">
                <a:solidFill>
                  <a:srgbClr val="CC0000"/>
                </a:solidFill>
                <a:latin typeface="Open Sans"/>
                <a:cs typeface="Open Sans"/>
              </a:rPr>
              <a:t>Prospectus</a:t>
            </a:r>
            <a:r>
              <a:rPr lang="en-US" sz="1300" spc="35" dirty="0">
                <a:solidFill>
                  <a:srgbClr val="CC0000"/>
                </a:solidFill>
                <a:latin typeface="Open Sans"/>
                <a:cs typeface="Open Sans"/>
              </a:rPr>
              <a:t> </a:t>
            </a:r>
            <a:r>
              <a:rPr lang="en-US" sz="1300" spc="-50" dirty="0">
                <a:solidFill>
                  <a:srgbClr val="808080"/>
                </a:solidFill>
                <a:latin typeface="Open Sans"/>
                <a:cs typeface="Open Sans"/>
              </a:rPr>
              <a:t>|</a:t>
            </a:r>
            <a:endParaRPr lang="en-US" sz="1300" dirty="0">
              <a:latin typeface="Open Sans"/>
              <a:cs typeface="Open Sans"/>
            </a:endParaRPr>
          </a:p>
        </p:txBody>
      </p:sp>
      <p:sp>
        <p:nvSpPr>
          <p:cNvPr id="53" name="object 12">
            <a:extLst>
              <a:ext uri="{FF2B5EF4-FFF2-40B4-BE49-F238E27FC236}">
                <a16:creationId xmlns:a16="http://schemas.microsoft.com/office/drawing/2014/main" id="{1729801A-8B0F-3C15-77B1-0553CFC8BA1B}"/>
              </a:ext>
            </a:extLst>
          </p:cNvPr>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dirty="0">
              <a:latin typeface="Open Sans"/>
              <a:cs typeface="Open Sans"/>
            </a:endParaRPr>
          </a:p>
        </p:txBody>
      </p:sp>
      <p:pic>
        <p:nvPicPr>
          <p:cNvPr id="2" name="Graphic 1" descr="Speedometer Low with solid fill">
            <a:extLst>
              <a:ext uri="{FF2B5EF4-FFF2-40B4-BE49-F238E27FC236}">
                <a16:creationId xmlns:a16="http://schemas.microsoft.com/office/drawing/2014/main" id="{B28E77B6-70A9-C365-653E-5329E208499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75440" y="3581981"/>
            <a:ext cx="241384" cy="241384"/>
          </a:xfrm>
          <a:prstGeom prst="rect">
            <a:avLst/>
          </a:prstGeom>
        </p:spPr>
      </p:pic>
    </p:spTree>
    <p:extLst>
      <p:ext uri="{BB962C8B-B14F-4D97-AF65-F5344CB8AC3E}">
        <p14:creationId xmlns:p14="http://schemas.microsoft.com/office/powerpoint/2010/main" val="2703543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9" name="object 34">
            <a:extLst>
              <a:ext uri="{FF2B5EF4-FFF2-40B4-BE49-F238E27FC236}">
                <a16:creationId xmlns:a16="http://schemas.microsoft.com/office/drawing/2014/main" id="{A8896125-E03C-5FB6-C1F1-3AC6C4A3601C}"/>
              </a:ext>
            </a:extLst>
          </p:cNvPr>
          <p:cNvSpPr txBox="1"/>
          <p:nvPr/>
        </p:nvSpPr>
        <p:spPr>
          <a:xfrm>
            <a:off x="8139383" y="2427530"/>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Glossary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5" name="object 15"/>
          <p:cNvSpPr txBox="1"/>
          <p:nvPr/>
        </p:nvSpPr>
        <p:spPr>
          <a:xfrm>
            <a:off x="7270302" y="2386793"/>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panose="020B0706030804020204" pitchFamily="34" charset="0"/>
                <a:ea typeface="Open Sans Semibold" panose="020B0706030804020204" pitchFamily="34" charset="0"/>
                <a:cs typeface="Open Sans Semibold" panose="020B0706030804020204" pitchFamily="34" charset="0"/>
              </a:rPr>
              <a:t>7</a:t>
            </a:r>
            <a:endParaRPr sz="2950"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7" name="object 27"/>
          <p:cNvSpPr/>
          <p:nvPr/>
        </p:nvSpPr>
        <p:spPr>
          <a:xfrm>
            <a:off x="7925685" y="2489962"/>
            <a:ext cx="213679" cy="2585683"/>
          </a:xfrm>
          <a:custGeom>
            <a:avLst/>
            <a:gdLst/>
            <a:ahLst/>
            <a:cxnLst/>
            <a:rect l="l" t="t" r="r" b="b"/>
            <a:pathLst>
              <a:path h="5932805">
                <a:moveTo>
                  <a:pt x="0" y="0"/>
                </a:moveTo>
                <a:lnTo>
                  <a:pt x="0" y="5932677"/>
                </a:lnTo>
              </a:path>
            </a:pathLst>
          </a:custGeom>
          <a:ln w="10470">
            <a:solidFill>
              <a:srgbClr val="8C9091"/>
            </a:solidFill>
          </a:ln>
        </p:spPr>
        <p:txBody>
          <a:bodyPr wrap="square" lIns="0" tIns="0" rIns="0" bIns="0" rtlCol="0"/>
          <a:lstStyle/>
          <a:p>
            <a:endParaRPr>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8" name="object 28"/>
          <p:cNvSpPr txBox="1"/>
          <p:nvPr/>
        </p:nvSpPr>
        <p:spPr>
          <a:xfrm>
            <a:off x="1003477" y="2386793"/>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1</a:t>
            </a:r>
            <a:endParaRPr sz="2950" dirty="0">
              <a:latin typeface="Open Sans Semibold"/>
              <a:cs typeface="Open Sans Semibold"/>
            </a:endParaRPr>
          </a:p>
        </p:txBody>
      </p:sp>
      <p:sp>
        <p:nvSpPr>
          <p:cNvPr id="29" name="object 29"/>
          <p:cNvSpPr txBox="1"/>
          <p:nvPr/>
        </p:nvSpPr>
        <p:spPr>
          <a:xfrm>
            <a:off x="1003477" y="3475807"/>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2</a:t>
            </a:r>
            <a:endParaRPr sz="2950" b="1" spc="-25" dirty="0">
              <a:solidFill>
                <a:srgbClr val="8C9091"/>
              </a:solidFill>
              <a:latin typeface="Open Sans Semibold"/>
              <a:cs typeface="Open Sans Semibold"/>
            </a:endParaRPr>
          </a:p>
        </p:txBody>
      </p:sp>
      <p:sp>
        <p:nvSpPr>
          <p:cNvPr id="30" name="object 30"/>
          <p:cNvSpPr txBox="1"/>
          <p:nvPr/>
        </p:nvSpPr>
        <p:spPr>
          <a:xfrm>
            <a:off x="1003477" y="4564821"/>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3</a:t>
            </a:r>
            <a:endParaRPr sz="2950" dirty="0">
              <a:latin typeface="Open Sans Semibold"/>
              <a:cs typeface="Open Sans Semibold"/>
            </a:endParaRPr>
          </a:p>
        </p:txBody>
      </p:sp>
      <p:sp>
        <p:nvSpPr>
          <p:cNvPr id="31" name="object 31"/>
          <p:cNvSpPr txBox="1"/>
          <p:nvPr/>
        </p:nvSpPr>
        <p:spPr>
          <a:xfrm>
            <a:off x="1003477" y="5653835"/>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4</a:t>
            </a:r>
            <a:endParaRPr sz="2950" dirty="0">
              <a:latin typeface="Open Sans Semibold"/>
              <a:cs typeface="Open Sans Semibold"/>
            </a:endParaRPr>
          </a:p>
        </p:txBody>
      </p:sp>
      <p:sp>
        <p:nvSpPr>
          <p:cNvPr id="32" name="object 32"/>
          <p:cNvSpPr txBox="1"/>
          <p:nvPr/>
        </p:nvSpPr>
        <p:spPr>
          <a:xfrm>
            <a:off x="1003477" y="6742849"/>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5</a:t>
            </a:r>
            <a:endParaRPr sz="2950" dirty="0">
              <a:latin typeface="Open Sans Semibold"/>
              <a:cs typeface="Open Sans Semibold"/>
            </a:endParaRPr>
          </a:p>
        </p:txBody>
      </p:sp>
      <p:sp>
        <p:nvSpPr>
          <p:cNvPr id="33" name="object 33"/>
          <p:cNvSpPr txBox="1"/>
          <p:nvPr/>
        </p:nvSpPr>
        <p:spPr>
          <a:xfrm>
            <a:off x="1003477" y="7831863"/>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a:cs typeface="Open Sans Semibold"/>
              </a:rPr>
              <a:t>6</a:t>
            </a:r>
            <a:endParaRPr sz="2950" dirty="0">
              <a:latin typeface="Open Sans Semibold"/>
              <a:cs typeface="Open Sans Semibold"/>
            </a:endParaRPr>
          </a:p>
        </p:txBody>
      </p:sp>
      <p:sp>
        <p:nvSpPr>
          <p:cNvPr id="34" name="object 34"/>
          <p:cNvSpPr txBox="1"/>
          <p:nvPr/>
        </p:nvSpPr>
        <p:spPr>
          <a:xfrm>
            <a:off x="1872560" y="2427530"/>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Global Multi-Asset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5" name="object 35"/>
          <p:cNvSpPr txBox="1"/>
          <p:nvPr/>
        </p:nvSpPr>
        <p:spPr>
          <a:xfrm>
            <a:off x="1872560" y="3516419"/>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Asian / Emerging Multi-Asset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6" name="object 36"/>
          <p:cNvSpPr txBox="1"/>
          <p:nvPr/>
        </p:nvSpPr>
        <p:spPr>
          <a:xfrm>
            <a:off x="1872560" y="4605307"/>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Equities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7" name="object 37"/>
          <p:cNvSpPr txBox="1"/>
          <p:nvPr/>
        </p:nvSpPr>
        <p:spPr>
          <a:xfrm>
            <a:off x="1872560" y="5694196"/>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Bonds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8" name="object 38"/>
          <p:cNvSpPr txBox="1"/>
          <p:nvPr/>
        </p:nvSpPr>
        <p:spPr>
          <a:xfrm>
            <a:off x="1872560" y="6783083"/>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Alternatives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39" name="object 39"/>
          <p:cNvSpPr txBox="1"/>
          <p:nvPr/>
        </p:nvSpPr>
        <p:spPr>
          <a:xfrm>
            <a:off x="1872560" y="7871972"/>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Cash Plus / Short Duration 	Pg 1</a:t>
            </a:r>
          </a:p>
        </p:txBody>
      </p:sp>
      <p:sp>
        <p:nvSpPr>
          <p:cNvPr id="40" name="object 40"/>
          <p:cNvSpPr/>
          <p:nvPr/>
        </p:nvSpPr>
        <p:spPr>
          <a:xfrm>
            <a:off x="1658861" y="2489962"/>
            <a:ext cx="0" cy="5932805"/>
          </a:xfrm>
          <a:custGeom>
            <a:avLst/>
            <a:gdLst/>
            <a:ahLst/>
            <a:cxnLst/>
            <a:rect l="l" t="t" r="r" b="b"/>
            <a:pathLst>
              <a:path h="5932805">
                <a:moveTo>
                  <a:pt x="0" y="0"/>
                </a:moveTo>
                <a:lnTo>
                  <a:pt x="0" y="5932677"/>
                </a:lnTo>
              </a:path>
            </a:pathLst>
          </a:custGeom>
          <a:ln w="10470">
            <a:solidFill>
              <a:srgbClr val="8C9091"/>
            </a:solidFill>
          </a:ln>
        </p:spPr>
        <p:txBody>
          <a:bodyPr wrap="square" lIns="0" tIns="0" rIns="0" bIns="0" rtlCol="0"/>
          <a:lstStyle/>
          <a:p>
            <a:endParaRPr sz="295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41" name="object 41"/>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Table</a:t>
            </a:r>
            <a:r>
              <a:rPr spc="-5" dirty="0"/>
              <a:t> </a:t>
            </a:r>
            <a:r>
              <a:rPr dirty="0"/>
              <a:t>of</a:t>
            </a:r>
            <a:r>
              <a:rPr spc="-5" dirty="0"/>
              <a:t> </a:t>
            </a:r>
            <a:r>
              <a:rPr spc="-10" dirty="0"/>
              <a:t>Contents</a:t>
            </a:r>
          </a:p>
        </p:txBody>
      </p:sp>
      <p:grpSp>
        <p:nvGrpSpPr>
          <p:cNvPr id="42" name="object 42"/>
          <p:cNvGrpSpPr/>
          <p:nvPr/>
        </p:nvGrpSpPr>
        <p:grpSpPr>
          <a:xfrm>
            <a:off x="0" y="11046783"/>
            <a:ext cx="20104100" cy="262255"/>
            <a:chOff x="0" y="11046783"/>
            <a:chExt cx="20104100" cy="262255"/>
          </a:xfrm>
        </p:grpSpPr>
        <p:sp>
          <p:nvSpPr>
            <p:cNvPr id="43" name="object 43"/>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44" name="object 44"/>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45" name="object 45"/>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46" name="object 46"/>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47" name="object 47"/>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48" name="object 48"/>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
        <p:nvSpPr>
          <p:cNvPr id="50" name="object 34">
            <a:extLst>
              <a:ext uri="{FF2B5EF4-FFF2-40B4-BE49-F238E27FC236}">
                <a16:creationId xmlns:a16="http://schemas.microsoft.com/office/drawing/2014/main" id="{0CEBA5E4-7D9A-B7E8-25D3-64EB84503094}"/>
              </a:ext>
            </a:extLst>
          </p:cNvPr>
          <p:cNvSpPr txBox="1"/>
          <p:nvPr/>
        </p:nvSpPr>
        <p:spPr>
          <a:xfrm>
            <a:off x="8139383" y="3513923"/>
            <a:ext cx="5198286" cy="280974"/>
          </a:xfrm>
          <a:prstGeom prst="rect">
            <a:avLst/>
          </a:prstGeom>
        </p:spPr>
        <p:txBody>
          <a:bodyPr vert="horz" wrap="square" lIns="0" tIns="3175" rIns="0" bIns="0" rtlCol="0">
            <a:spAutoFit/>
          </a:bodyPr>
          <a:lstStyle/>
          <a:p>
            <a:pPr marL="12700" marR="5080">
              <a:lnSpc>
                <a:spcPct val="105100"/>
              </a:lnSpc>
              <a:spcBef>
                <a:spcPts val="25"/>
              </a:spcBef>
              <a:tabLst>
                <a:tab pos="4305300" algn="l"/>
              </a:tabLst>
            </a:pPr>
            <a:r>
              <a:rPr lang="en-SG" dirty="0">
                <a:latin typeface="Open Sans Semibold" panose="020B0706030804020204" pitchFamily="34" charset="0"/>
                <a:ea typeface="Open Sans Semibold" panose="020B0706030804020204" pitchFamily="34" charset="0"/>
                <a:cs typeface="Open Sans Semibold" panose="020B0706030804020204" pitchFamily="34" charset="0"/>
              </a:rPr>
              <a:t>Disclaimers and Important Notice	Pg 1</a:t>
            </a:r>
            <a:endParaRPr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51" name="object 15">
            <a:extLst>
              <a:ext uri="{FF2B5EF4-FFF2-40B4-BE49-F238E27FC236}">
                <a16:creationId xmlns:a16="http://schemas.microsoft.com/office/drawing/2014/main" id="{0B155A2E-A42C-F7CD-32DD-63AC6050DA7B}"/>
              </a:ext>
            </a:extLst>
          </p:cNvPr>
          <p:cNvSpPr txBox="1"/>
          <p:nvPr/>
        </p:nvSpPr>
        <p:spPr>
          <a:xfrm>
            <a:off x="7270302" y="3473186"/>
            <a:ext cx="455930" cy="478155"/>
          </a:xfrm>
          <a:prstGeom prst="rect">
            <a:avLst/>
          </a:prstGeom>
        </p:spPr>
        <p:txBody>
          <a:bodyPr vert="horz" wrap="square" lIns="0" tIns="14604" rIns="0" bIns="0" rtlCol="0">
            <a:spAutoFit/>
          </a:bodyPr>
          <a:lstStyle/>
          <a:p>
            <a:pPr marL="12700" algn="r">
              <a:lnSpc>
                <a:spcPct val="100000"/>
              </a:lnSpc>
              <a:spcBef>
                <a:spcPts val="114"/>
              </a:spcBef>
            </a:pPr>
            <a:r>
              <a:rPr lang="en-SG" sz="2950" b="1" spc="-25" dirty="0">
                <a:solidFill>
                  <a:srgbClr val="8C9091"/>
                </a:solidFill>
                <a:latin typeface="Open Sans Semibold" panose="020B0706030804020204" pitchFamily="34" charset="0"/>
                <a:ea typeface="Open Sans Semibold" panose="020B0706030804020204" pitchFamily="34" charset="0"/>
                <a:cs typeface="Open Sans Semibold" panose="020B0706030804020204" pitchFamily="34" charset="0"/>
              </a:rPr>
              <a:t>8</a:t>
            </a:r>
            <a:endParaRPr sz="2950"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Our</a:t>
            </a:r>
            <a:r>
              <a:rPr spc="-5" dirty="0"/>
              <a:t> </a:t>
            </a:r>
            <a:r>
              <a:rPr spc="-10" dirty="0"/>
              <a:t>Approach</a:t>
            </a:r>
          </a:p>
        </p:txBody>
      </p:sp>
      <p:sp>
        <p:nvSpPr>
          <p:cNvPr id="3" name="object 3"/>
          <p:cNvSpPr txBox="1"/>
          <p:nvPr/>
        </p:nvSpPr>
        <p:spPr>
          <a:xfrm>
            <a:off x="13578509" y="2379525"/>
            <a:ext cx="5750446" cy="4912499"/>
          </a:xfrm>
          <a:prstGeom prst="rect">
            <a:avLst/>
          </a:prstGeom>
        </p:spPr>
        <p:txBody>
          <a:bodyPr vert="horz" wrap="square" lIns="0" tIns="16510" rIns="0" bIns="0" rtlCol="0">
            <a:spAutoFit/>
          </a:bodyPr>
          <a:lstStyle/>
          <a:p>
            <a:pPr marL="12700" algn="just">
              <a:lnSpc>
                <a:spcPct val="100000"/>
              </a:lnSpc>
              <a:spcBef>
                <a:spcPts val="1670"/>
              </a:spcBef>
            </a:pPr>
            <a:r>
              <a:rPr lang="en-SG" sz="1700" b="1"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Desk</a:t>
            </a:r>
            <a:r>
              <a:rPr lang="en-SG" sz="1700" b="1" spc="3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lang="en-SG" sz="1700" b="1" spc="-1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Commentaries</a:t>
            </a:r>
            <a:endParaRPr lang="en-SG" sz="170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endParaRPr>
          </a:p>
          <a:p>
            <a:pPr marL="12700" marR="313055" algn="just">
              <a:lnSpc>
                <a:spcPct val="101499"/>
              </a:lnSpc>
              <a:spcBef>
                <a:spcPts val="1155"/>
              </a:spcBef>
            </a:pPr>
            <a:r>
              <a:rPr lang="en-SG" sz="1300" dirty="0">
                <a:solidFill>
                  <a:schemeClr val="tx1"/>
                </a:solidFill>
                <a:latin typeface="Open Sans"/>
                <a:cs typeface="Open Sans"/>
              </a:rPr>
              <a:t>Marketing Communication – This is not investment research and is intended for non-US Persons who are Accredited Investors, Institutional Investors, Professional Investors and/or Professional Clients/Market Counterparty(</a:t>
            </a:r>
            <a:r>
              <a:rPr lang="en-SG" sz="1300" dirty="0" err="1">
                <a:solidFill>
                  <a:schemeClr val="tx1"/>
                </a:solidFill>
                <a:latin typeface="Open Sans"/>
                <a:cs typeface="Open Sans"/>
              </a:rPr>
              <a:t>ies</a:t>
            </a:r>
            <a:r>
              <a:rPr lang="en-SG" sz="1300" dirty="0">
                <a:solidFill>
                  <a:schemeClr val="tx1"/>
                </a:solidFill>
                <a:latin typeface="Open Sans"/>
                <a:cs typeface="Open Sans"/>
              </a:rPr>
              <a:t>) only.</a:t>
            </a:r>
          </a:p>
          <a:p>
            <a:pPr marL="12700" marR="313055" algn="just">
              <a:lnSpc>
                <a:spcPct val="101499"/>
              </a:lnSpc>
              <a:spcBef>
                <a:spcPts val="1155"/>
              </a:spcBef>
            </a:pPr>
            <a:r>
              <a:rPr lang="en-SG" sz="1300" dirty="0">
                <a:solidFill>
                  <a:schemeClr val="tx1"/>
                </a:solidFill>
                <a:latin typeface="Open Sans"/>
                <a:cs typeface="Open Sans"/>
              </a:rPr>
              <a:t>This Information has been prepared by individual sales and/or trading personnel of DBS Bank Ltd, its related companies or aﬃliates which includes DBS Bank (Hong Kong) Limited (collectively “DBS Group”). This document should be read solely as a marketing communication and is for information purposes only. It has not been prepared in accordance with legal requirements designed to promote the independence of research, is not intended to constitute independent, impartial or objective research analysis or recommendation from DBS Group and should not be treated or relied on as such. Please note and carefully read further important information at the end.</a:t>
            </a:r>
          </a:p>
          <a:p>
            <a:pPr marL="12700" marR="313055" algn="just">
              <a:spcBef>
                <a:spcPts val="1670"/>
              </a:spcBef>
            </a:pPr>
            <a:r>
              <a:rPr lang="en-SG" sz="1700" b="1"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Clients managed by DBS Bank Ltd (DIFC Branch)</a:t>
            </a:r>
          </a:p>
          <a:p>
            <a:pPr marL="12700" marR="313055" algn="just">
              <a:spcBef>
                <a:spcPts val="1670"/>
              </a:spcBef>
            </a:pPr>
            <a:r>
              <a:rPr lang="en-SG" sz="1300" dirty="0">
                <a:solidFill>
                  <a:schemeClr val="tx1"/>
                </a:solidFill>
                <a:latin typeface="Open Sans"/>
                <a:cs typeface="Open Sans"/>
              </a:rPr>
              <a:t>There are selected funds that may not be approved for advising, marketing and distribution due to local regulations in the DIFC and UAE. Please refer to your Relationship Manager if you have any clarification.</a:t>
            </a:r>
          </a:p>
        </p:txBody>
      </p:sp>
      <p:sp>
        <p:nvSpPr>
          <p:cNvPr id="4" name="object 4"/>
          <p:cNvSpPr txBox="1"/>
          <p:nvPr/>
        </p:nvSpPr>
        <p:spPr>
          <a:xfrm>
            <a:off x="13571218" y="7483475"/>
            <a:ext cx="5549265" cy="1240155"/>
          </a:xfrm>
          <a:prstGeom prst="rect">
            <a:avLst/>
          </a:prstGeom>
        </p:spPr>
        <p:txBody>
          <a:bodyPr vert="horz" wrap="square" lIns="0" tIns="16510" rIns="0" bIns="0" rtlCol="0">
            <a:spAutoFit/>
          </a:bodyPr>
          <a:lstStyle/>
          <a:p>
            <a:pPr marL="12700" algn="just">
              <a:spcBef>
                <a:spcPts val="1670"/>
              </a:spcBef>
            </a:pPr>
            <a:r>
              <a:rPr sz="1700" b="1"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MSCI ESG Ratings</a:t>
            </a:r>
          </a:p>
          <a:p>
            <a:pPr marL="12700" algn="just">
              <a:lnSpc>
                <a:spcPct val="100000"/>
              </a:lnSpc>
              <a:spcBef>
                <a:spcPts val="1180"/>
              </a:spcBef>
            </a:pPr>
            <a:r>
              <a:rPr sz="1300" dirty="0">
                <a:solidFill>
                  <a:schemeClr val="tx1"/>
                </a:solidFill>
                <a:latin typeface="Open Sans"/>
                <a:cs typeface="Open Sans"/>
              </a:rPr>
              <a:t>MSCI ESG Ratings aim to measure a company’s resilience to long-term,</a:t>
            </a:r>
          </a:p>
          <a:p>
            <a:pPr marL="12700" marR="5080" algn="just">
              <a:lnSpc>
                <a:spcPct val="101499"/>
              </a:lnSpc>
            </a:pPr>
            <a:r>
              <a:rPr sz="1300" dirty="0">
                <a:solidFill>
                  <a:schemeClr val="tx1"/>
                </a:solidFill>
                <a:latin typeface="Open Sans"/>
                <a:cs typeface="Open Sans"/>
              </a:rPr>
              <a:t>ﬁnancially relevant Environment, Social and Governance (ESG) risks. MSCI classiﬁes AAA and AA-rated securities as ESG Leaders. A, BBB and BB-rated securities are average while B and CCC-rated are Laggards.</a:t>
            </a:r>
          </a:p>
        </p:txBody>
      </p:sp>
      <p:sp>
        <p:nvSpPr>
          <p:cNvPr id="5" name="object 5"/>
          <p:cNvSpPr txBox="1"/>
          <p:nvPr/>
        </p:nvSpPr>
        <p:spPr>
          <a:xfrm>
            <a:off x="13583921" y="8908221"/>
            <a:ext cx="744855" cy="374650"/>
          </a:xfrm>
          <a:prstGeom prst="rect">
            <a:avLst/>
          </a:prstGeom>
          <a:solidFill>
            <a:srgbClr val="237C74"/>
          </a:solidFill>
        </p:spPr>
        <p:txBody>
          <a:bodyPr vert="horz" wrap="square" lIns="0" tIns="59055" rIns="0" bIns="0" rtlCol="0">
            <a:spAutoFit/>
          </a:bodyPr>
          <a:lstStyle/>
          <a:p>
            <a:pPr marL="134620">
              <a:lnSpc>
                <a:spcPct val="100000"/>
              </a:lnSpc>
              <a:spcBef>
                <a:spcPts val="465"/>
              </a:spcBef>
            </a:pPr>
            <a:r>
              <a:rPr sz="1800" b="1" spc="30" dirty="0">
                <a:solidFill>
                  <a:srgbClr val="FFFFFF"/>
                </a:solidFill>
                <a:latin typeface="Open Sans Semibold"/>
                <a:cs typeface="Open Sans Semibold"/>
              </a:rPr>
              <a:t>AAA</a:t>
            </a:r>
            <a:endParaRPr sz="1800">
              <a:latin typeface="Open Sans Semibold"/>
              <a:cs typeface="Open Sans Semibold"/>
            </a:endParaRPr>
          </a:p>
        </p:txBody>
      </p:sp>
      <p:sp>
        <p:nvSpPr>
          <p:cNvPr id="6" name="object 6"/>
          <p:cNvSpPr txBox="1"/>
          <p:nvPr/>
        </p:nvSpPr>
        <p:spPr>
          <a:xfrm>
            <a:off x="14363343" y="8908221"/>
            <a:ext cx="744855" cy="374650"/>
          </a:xfrm>
          <a:prstGeom prst="rect">
            <a:avLst/>
          </a:prstGeom>
          <a:solidFill>
            <a:srgbClr val="237C74"/>
          </a:solidFill>
        </p:spPr>
        <p:txBody>
          <a:bodyPr vert="horz" wrap="square" lIns="0" tIns="59055" rIns="0" bIns="0" rtlCol="0">
            <a:spAutoFit/>
          </a:bodyPr>
          <a:lstStyle/>
          <a:p>
            <a:pPr marL="213995">
              <a:lnSpc>
                <a:spcPct val="100000"/>
              </a:lnSpc>
              <a:spcBef>
                <a:spcPts val="465"/>
              </a:spcBef>
            </a:pPr>
            <a:r>
              <a:rPr sz="1800" b="1" spc="30" dirty="0">
                <a:solidFill>
                  <a:srgbClr val="FFFFFF"/>
                </a:solidFill>
                <a:latin typeface="Open Sans Semibold"/>
                <a:cs typeface="Open Sans Semibold"/>
              </a:rPr>
              <a:t>AA</a:t>
            </a:r>
            <a:endParaRPr sz="1800">
              <a:latin typeface="Open Sans Semibold"/>
              <a:cs typeface="Open Sans Semibold"/>
            </a:endParaRPr>
          </a:p>
        </p:txBody>
      </p:sp>
      <p:sp>
        <p:nvSpPr>
          <p:cNvPr id="7" name="object 7"/>
          <p:cNvSpPr txBox="1"/>
          <p:nvPr/>
        </p:nvSpPr>
        <p:spPr>
          <a:xfrm>
            <a:off x="17564481" y="8908221"/>
            <a:ext cx="744855" cy="374650"/>
          </a:xfrm>
          <a:prstGeom prst="rect">
            <a:avLst/>
          </a:prstGeom>
          <a:solidFill>
            <a:srgbClr val="D04E52"/>
          </a:solidFill>
        </p:spPr>
        <p:txBody>
          <a:bodyPr vert="horz" wrap="square" lIns="0" tIns="59055" rIns="0" bIns="0" rtlCol="0">
            <a:spAutoFit/>
          </a:bodyPr>
          <a:lstStyle/>
          <a:p>
            <a:pPr algn="ctr">
              <a:lnSpc>
                <a:spcPct val="100000"/>
              </a:lnSpc>
              <a:spcBef>
                <a:spcPts val="465"/>
              </a:spcBef>
            </a:pPr>
            <a:r>
              <a:rPr sz="1800" b="1" spc="10" dirty="0">
                <a:solidFill>
                  <a:srgbClr val="FFFFFF"/>
                </a:solidFill>
                <a:latin typeface="Open Sans Semibold"/>
                <a:cs typeface="Open Sans Semibold"/>
              </a:rPr>
              <a:t>B</a:t>
            </a:r>
            <a:endParaRPr sz="1800">
              <a:latin typeface="Open Sans Semibold"/>
              <a:cs typeface="Open Sans Semibold"/>
            </a:endParaRPr>
          </a:p>
        </p:txBody>
      </p:sp>
      <p:sp>
        <p:nvSpPr>
          <p:cNvPr id="8" name="object 8"/>
          <p:cNvSpPr txBox="1"/>
          <p:nvPr/>
        </p:nvSpPr>
        <p:spPr>
          <a:xfrm>
            <a:off x="18343912" y="8908221"/>
            <a:ext cx="744855" cy="374650"/>
          </a:xfrm>
          <a:prstGeom prst="rect">
            <a:avLst/>
          </a:prstGeom>
          <a:solidFill>
            <a:srgbClr val="D04E52"/>
          </a:solidFill>
        </p:spPr>
        <p:txBody>
          <a:bodyPr vert="horz" wrap="square" lIns="0" tIns="59055" rIns="0" bIns="0" rtlCol="0">
            <a:spAutoFit/>
          </a:bodyPr>
          <a:lstStyle/>
          <a:p>
            <a:pPr marL="144145">
              <a:lnSpc>
                <a:spcPct val="100000"/>
              </a:lnSpc>
              <a:spcBef>
                <a:spcPts val="465"/>
              </a:spcBef>
            </a:pPr>
            <a:r>
              <a:rPr sz="1800" b="1" spc="30" dirty="0">
                <a:solidFill>
                  <a:srgbClr val="FFFFFF"/>
                </a:solidFill>
                <a:latin typeface="Open Sans Semibold"/>
                <a:cs typeface="Open Sans Semibold"/>
              </a:rPr>
              <a:t>CCC</a:t>
            </a:r>
            <a:endParaRPr sz="1800">
              <a:latin typeface="Open Sans Semibold"/>
              <a:cs typeface="Open Sans Semibold"/>
            </a:endParaRPr>
          </a:p>
        </p:txBody>
      </p:sp>
      <p:sp>
        <p:nvSpPr>
          <p:cNvPr id="9" name="object 9"/>
          <p:cNvSpPr txBox="1"/>
          <p:nvPr/>
        </p:nvSpPr>
        <p:spPr>
          <a:xfrm>
            <a:off x="15184490" y="8908221"/>
            <a:ext cx="744855" cy="374650"/>
          </a:xfrm>
          <a:prstGeom prst="rect">
            <a:avLst/>
          </a:prstGeom>
          <a:solidFill>
            <a:srgbClr val="FCB634"/>
          </a:solidFill>
        </p:spPr>
        <p:txBody>
          <a:bodyPr vert="horz" wrap="square" lIns="0" tIns="59055" rIns="0" bIns="0" rtlCol="0">
            <a:spAutoFit/>
          </a:bodyPr>
          <a:lstStyle/>
          <a:p>
            <a:pPr algn="ctr">
              <a:lnSpc>
                <a:spcPct val="100000"/>
              </a:lnSpc>
              <a:spcBef>
                <a:spcPts val="465"/>
              </a:spcBef>
            </a:pPr>
            <a:r>
              <a:rPr sz="1800" b="1" spc="10" dirty="0">
                <a:solidFill>
                  <a:srgbClr val="FFFFFF"/>
                </a:solidFill>
                <a:latin typeface="Open Sans Semibold"/>
                <a:cs typeface="Open Sans Semibold"/>
              </a:rPr>
              <a:t>A</a:t>
            </a:r>
            <a:endParaRPr sz="1800">
              <a:latin typeface="Open Sans Semibold"/>
              <a:cs typeface="Open Sans Semibold"/>
            </a:endParaRPr>
          </a:p>
        </p:txBody>
      </p:sp>
      <p:sp>
        <p:nvSpPr>
          <p:cNvPr id="10" name="object 10"/>
          <p:cNvSpPr txBox="1"/>
          <p:nvPr/>
        </p:nvSpPr>
        <p:spPr>
          <a:xfrm>
            <a:off x="15963912" y="8908221"/>
            <a:ext cx="744855" cy="374650"/>
          </a:xfrm>
          <a:prstGeom prst="rect">
            <a:avLst/>
          </a:prstGeom>
          <a:solidFill>
            <a:srgbClr val="FCB634"/>
          </a:solidFill>
        </p:spPr>
        <p:txBody>
          <a:bodyPr vert="horz" wrap="square" lIns="0" tIns="59055" rIns="0" bIns="0" rtlCol="0">
            <a:spAutoFit/>
          </a:bodyPr>
          <a:lstStyle/>
          <a:p>
            <a:pPr marL="134620">
              <a:lnSpc>
                <a:spcPct val="100000"/>
              </a:lnSpc>
              <a:spcBef>
                <a:spcPts val="465"/>
              </a:spcBef>
            </a:pPr>
            <a:r>
              <a:rPr sz="1800" b="1" spc="30" dirty="0">
                <a:solidFill>
                  <a:srgbClr val="FFFFFF"/>
                </a:solidFill>
                <a:latin typeface="Open Sans Semibold"/>
                <a:cs typeface="Open Sans Semibold"/>
              </a:rPr>
              <a:t>BBB</a:t>
            </a:r>
            <a:endParaRPr sz="1800">
              <a:latin typeface="Open Sans Semibold"/>
              <a:cs typeface="Open Sans Semibold"/>
            </a:endParaRPr>
          </a:p>
        </p:txBody>
      </p:sp>
      <p:sp>
        <p:nvSpPr>
          <p:cNvPr id="11" name="object 11"/>
          <p:cNvSpPr/>
          <p:nvPr/>
        </p:nvSpPr>
        <p:spPr>
          <a:xfrm>
            <a:off x="16743343" y="8908221"/>
            <a:ext cx="744855" cy="374650"/>
          </a:xfrm>
          <a:custGeom>
            <a:avLst/>
            <a:gdLst/>
            <a:ahLst/>
            <a:cxnLst/>
            <a:rect l="l" t="t" r="r" b="b"/>
            <a:pathLst>
              <a:path w="744855" h="374650">
                <a:moveTo>
                  <a:pt x="744815" y="0"/>
                </a:moveTo>
                <a:lnTo>
                  <a:pt x="0" y="0"/>
                </a:lnTo>
                <a:lnTo>
                  <a:pt x="0" y="374386"/>
                </a:lnTo>
                <a:lnTo>
                  <a:pt x="744815" y="374386"/>
                </a:lnTo>
                <a:lnTo>
                  <a:pt x="744815" y="0"/>
                </a:lnTo>
                <a:close/>
              </a:path>
            </a:pathLst>
          </a:custGeom>
          <a:solidFill>
            <a:srgbClr val="FCB634"/>
          </a:solidFill>
        </p:spPr>
        <p:txBody>
          <a:bodyPr wrap="square" lIns="0" tIns="0" rIns="0" bIns="0" rtlCol="0"/>
          <a:lstStyle/>
          <a:p>
            <a:endParaRPr/>
          </a:p>
        </p:txBody>
      </p:sp>
      <p:sp>
        <p:nvSpPr>
          <p:cNvPr id="12" name="object 12"/>
          <p:cNvSpPr txBox="1"/>
          <p:nvPr/>
        </p:nvSpPr>
        <p:spPr>
          <a:xfrm>
            <a:off x="16945061" y="8952359"/>
            <a:ext cx="342265" cy="303530"/>
          </a:xfrm>
          <a:prstGeom prst="rect">
            <a:avLst/>
          </a:prstGeom>
        </p:spPr>
        <p:txBody>
          <a:bodyPr vert="horz" wrap="square" lIns="0" tIns="15240" rIns="0" bIns="0" rtlCol="0">
            <a:spAutoFit/>
          </a:bodyPr>
          <a:lstStyle/>
          <a:p>
            <a:pPr marL="12700">
              <a:lnSpc>
                <a:spcPct val="100000"/>
              </a:lnSpc>
              <a:spcBef>
                <a:spcPts val="120"/>
              </a:spcBef>
            </a:pPr>
            <a:r>
              <a:rPr sz="1800" b="1" spc="30" dirty="0">
                <a:solidFill>
                  <a:srgbClr val="FFFFFF"/>
                </a:solidFill>
                <a:latin typeface="Open Sans Semibold"/>
                <a:cs typeface="Open Sans Semibold"/>
              </a:rPr>
              <a:t>BB</a:t>
            </a:r>
            <a:endParaRPr sz="1800">
              <a:latin typeface="Open Sans Semibold"/>
              <a:cs typeface="Open Sans Semibold"/>
            </a:endParaRPr>
          </a:p>
        </p:txBody>
      </p:sp>
      <p:sp>
        <p:nvSpPr>
          <p:cNvPr id="13" name="object 13"/>
          <p:cNvSpPr txBox="1"/>
          <p:nvPr/>
        </p:nvSpPr>
        <p:spPr>
          <a:xfrm>
            <a:off x="13578509" y="9405031"/>
            <a:ext cx="5316220" cy="854075"/>
          </a:xfrm>
          <a:prstGeom prst="rect">
            <a:avLst/>
          </a:prstGeom>
        </p:spPr>
        <p:txBody>
          <a:bodyPr vert="horz" wrap="square" lIns="0" tIns="16510" rIns="0" bIns="0" rtlCol="0">
            <a:spAutoFit/>
          </a:bodyPr>
          <a:lstStyle/>
          <a:p>
            <a:pPr marL="353695">
              <a:lnSpc>
                <a:spcPct val="100000"/>
              </a:lnSpc>
              <a:spcBef>
                <a:spcPts val="130"/>
              </a:spcBef>
              <a:tabLst>
                <a:tab pos="2254250" algn="l"/>
                <a:tab pos="4232910" algn="l"/>
              </a:tabLst>
            </a:pPr>
            <a:r>
              <a:rPr sz="1700" b="1" spc="-10" dirty="0">
                <a:solidFill>
                  <a:srgbClr val="237C74"/>
                </a:solidFill>
                <a:latin typeface="Open Sans Semibold"/>
                <a:cs typeface="Open Sans Semibold"/>
              </a:rPr>
              <a:t>LEADER</a:t>
            </a:r>
            <a:r>
              <a:rPr sz="1700" b="1" dirty="0">
                <a:solidFill>
                  <a:srgbClr val="237C74"/>
                </a:solidFill>
                <a:latin typeface="Open Sans Semibold"/>
                <a:cs typeface="Open Sans Semibold"/>
              </a:rPr>
              <a:t>	</a:t>
            </a:r>
            <a:r>
              <a:rPr sz="1700" b="1" spc="35" dirty="0">
                <a:solidFill>
                  <a:srgbClr val="FCB634"/>
                </a:solidFill>
                <a:latin typeface="Open Sans Semibold"/>
                <a:cs typeface="Open Sans Semibold"/>
              </a:rPr>
              <a:t>AVERAGE</a:t>
            </a:r>
            <a:r>
              <a:rPr sz="1700" b="1" dirty="0">
                <a:solidFill>
                  <a:srgbClr val="FCB634"/>
                </a:solidFill>
                <a:latin typeface="Open Sans Semibold"/>
                <a:cs typeface="Open Sans Semibold"/>
              </a:rPr>
              <a:t>	</a:t>
            </a:r>
            <a:r>
              <a:rPr sz="1700" b="1" spc="40" dirty="0">
                <a:solidFill>
                  <a:srgbClr val="D04E52"/>
                </a:solidFill>
                <a:latin typeface="Open Sans Semibold"/>
                <a:cs typeface="Open Sans Semibold"/>
              </a:rPr>
              <a:t>LAGGARD</a:t>
            </a:r>
            <a:endParaRPr sz="1700">
              <a:latin typeface="Open Sans Semibold"/>
              <a:cs typeface="Open Sans Semibold"/>
            </a:endParaRPr>
          </a:p>
          <a:p>
            <a:pPr marL="12700">
              <a:lnSpc>
                <a:spcPct val="100000"/>
              </a:lnSpc>
              <a:spcBef>
                <a:spcPts val="1920"/>
              </a:spcBef>
            </a:pPr>
            <a:r>
              <a:rPr sz="950" dirty="0">
                <a:latin typeface="Open Sans"/>
                <a:cs typeface="Open Sans"/>
              </a:rPr>
              <a:t>MSCI</a:t>
            </a:r>
            <a:r>
              <a:rPr sz="950" spc="85" dirty="0">
                <a:latin typeface="Open Sans"/>
                <a:cs typeface="Open Sans"/>
              </a:rPr>
              <a:t> </a:t>
            </a:r>
            <a:r>
              <a:rPr sz="950" dirty="0">
                <a:latin typeface="Open Sans"/>
                <a:cs typeface="Open Sans"/>
              </a:rPr>
              <a:t>ESG</a:t>
            </a:r>
            <a:r>
              <a:rPr sz="950" spc="85" dirty="0">
                <a:latin typeface="Open Sans"/>
                <a:cs typeface="Open Sans"/>
              </a:rPr>
              <a:t> </a:t>
            </a:r>
            <a:r>
              <a:rPr sz="950" dirty="0">
                <a:latin typeface="Open Sans"/>
                <a:cs typeface="Open Sans"/>
              </a:rPr>
              <a:t>Ratings</a:t>
            </a:r>
            <a:r>
              <a:rPr sz="950" spc="90" dirty="0">
                <a:latin typeface="Open Sans"/>
                <a:cs typeface="Open Sans"/>
              </a:rPr>
              <a:t> </a:t>
            </a:r>
            <a:r>
              <a:rPr sz="950" dirty="0">
                <a:latin typeface="Open Sans"/>
                <a:cs typeface="Open Sans"/>
              </a:rPr>
              <a:t>aim</a:t>
            </a:r>
            <a:r>
              <a:rPr sz="950" spc="85" dirty="0">
                <a:latin typeface="Open Sans"/>
                <a:cs typeface="Open Sans"/>
              </a:rPr>
              <a:t> </a:t>
            </a:r>
            <a:r>
              <a:rPr sz="950" dirty="0">
                <a:latin typeface="Open Sans"/>
                <a:cs typeface="Open Sans"/>
              </a:rPr>
              <a:t>to</a:t>
            </a:r>
            <a:r>
              <a:rPr sz="950" spc="85" dirty="0">
                <a:latin typeface="Open Sans"/>
                <a:cs typeface="Open Sans"/>
              </a:rPr>
              <a:t> </a:t>
            </a:r>
            <a:r>
              <a:rPr sz="950" dirty="0">
                <a:latin typeface="Open Sans"/>
                <a:cs typeface="Open Sans"/>
              </a:rPr>
              <a:t>measure</a:t>
            </a:r>
            <a:r>
              <a:rPr sz="950" spc="90" dirty="0">
                <a:latin typeface="Open Sans"/>
                <a:cs typeface="Open Sans"/>
              </a:rPr>
              <a:t> </a:t>
            </a:r>
            <a:r>
              <a:rPr sz="950" dirty="0">
                <a:latin typeface="Open Sans"/>
                <a:cs typeface="Open Sans"/>
              </a:rPr>
              <a:t>a</a:t>
            </a:r>
            <a:r>
              <a:rPr sz="950" spc="85" dirty="0">
                <a:latin typeface="Open Sans"/>
                <a:cs typeface="Open Sans"/>
              </a:rPr>
              <a:t> </a:t>
            </a:r>
            <a:r>
              <a:rPr sz="950" dirty="0">
                <a:latin typeface="Open Sans"/>
                <a:cs typeface="Open Sans"/>
              </a:rPr>
              <a:t>company’s</a:t>
            </a:r>
            <a:r>
              <a:rPr sz="950" spc="85" dirty="0">
                <a:latin typeface="Open Sans"/>
                <a:cs typeface="Open Sans"/>
              </a:rPr>
              <a:t> </a:t>
            </a:r>
            <a:r>
              <a:rPr sz="950" dirty="0">
                <a:latin typeface="Open Sans"/>
                <a:cs typeface="Open Sans"/>
              </a:rPr>
              <a:t>resilience</a:t>
            </a:r>
            <a:r>
              <a:rPr sz="950" spc="90" dirty="0">
                <a:latin typeface="Open Sans"/>
                <a:cs typeface="Open Sans"/>
              </a:rPr>
              <a:t> </a:t>
            </a:r>
            <a:r>
              <a:rPr sz="950" dirty="0">
                <a:latin typeface="Open Sans"/>
                <a:cs typeface="Open Sans"/>
              </a:rPr>
              <a:t>to</a:t>
            </a:r>
            <a:r>
              <a:rPr sz="950" spc="85" dirty="0">
                <a:latin typeface="Open Sans"/>
                <a:cs typeface="Open Sans"/>
              </a:rPr>
              <a:t> </a:t>
            </a:r>
            <a:r>
              <a:rPr sz="950" dirty="0">
                <a:latin typeface="Open Sans"/>
                <a:cs typeface="Open Sans"/>
              </a:rPr>
              <a:t>long-term,</a:t>
            </a:r>
            <a:r>
              <a:rPr sz="950" spc="90" dirty="0">
                <a:latin typeface="Open Sans"/>
                <a:cs typeface="Open Sans"/>
              </a:rPr>
              <a:t> </a:t>
            </a:r>
            <a:r>
              <a:rPr sz="950" dirty="0">
                <a:latin typeface="Open Sans"/>
                <a:cs typeface="Open Sans"/>
              </a:rPr>
              <a:t>ﬁnancially</a:t>
            </a:r>
            <a:r>
              <a:rPr sz="950" spc="85" dirty="0">
                <a:latin typeface="Open Sans"/>
                <a:cs typeface="Open Sans"/>
              </a:rPr>
              <a:t> </a:t>
            </a:r>
            <a:r>
              <a:rPr sz="950" spc="-10" dirty="0">
                <a:latin typeface="Open Sans"/>
                <a:cs typeface="Open Sans"/>
              </a:rPr>
              <a:t>relevant</a:t>
            </a:r>
            <a:endParaRPr sz="950">
              <a:latin typeface="Open Sans"/>
              <a:cs typeface="Open Sans"/>
            </a:endParaRPr>
          </a:p>
          <a:p>
            <a:pPr marL="12700">
              <a:lnSpc>
                <a:spcPct val="100000"/>
              </a:lnSpc>
              <a:spcBef>
                <a:spcPts val="245"/>
              </a:spcBef>
            </a:pPr>
            <a:r>
              <a:rPr sz="950" dirty="0">
                <a:latin typeface="Open Sans"/>
                <a:cs typeface="Open Sans"/>
              </a:rPr>
              <a:t>Environment,</a:t>
            </a:r>
            <a:r>
              <a:rPr sz="950" spc="110" dirty="0">
                <a:latin typeface="Open Sans"/>
                <a:cs typeface="Open Sans"/>
              </a:rPr>
              <a:t> </a:t>
            </a:r>
            <a:r>
              <a:rPr sz="950" dirty="0">
                <a:latin typeface="Open Sans"/>
                <a:cs typeface="Open Sans"/>
              </a:rPr>
              <a:t>Social</a:t>
            </a:r>
            <a:r>
              <a:rPr sz="950" spc="110" dirty="0">
                <a:latin typeface="Open Sans"/>
                <a:cs typeface="Open Sans"/>
              </a:rPr>
              <a:t> </a:t>
            </a:r>
            <a:r>
              <a:rPr sz="950" dirty="0">
                <a:latin typeface="Open Sans"/>
                <a:cs typeface="Open Sans"/>
              </a:rPr>
              <a:t>and</a:t>
            </a:r>
            <a:r>
              <a:rPr sz="950" spc="114" dirty="0">
                <a:latin typeface="Open Sans"/>
                <a:cs typeface="Open Sans"/>
              </a:rPr>
              <a:t> </a:t>
            </a:r>
            <a:r>
              <a:rPr sz="950" dirty="0">
                <a:latin typeface="Open Sans"/>
                <a:cs typeface="Open Sans"/>
              </a:rPr>
              <a:t>Governance</a:t>
            </a:r>
            <a:r>
              <a:rPr sz="950" spc="110" dirty="0">
                <a:latin typeface="Open Sans"/>
                <a:cs typeface="Open Sans"/>
              </a:rPr>
              <a:t> </a:t>
            </a:r>
            <a:r>
              <a:rPr sz="950" dirty="0">
                <a:latin typeface="Open Sans"/>
                <a:cs typeface="Open Sans"/>
              </a:rPr>
              <a:t>(ESG)</a:t>
            </a:r>
            <a:r>
              <a:rPr sz="950" spc="110" dirty="0">
                <a:latin typeface="Open Sans"/>
                <a:cs typeface="Open Sans"/>
              </a:rPr>
              <a:t> </a:t>
            </a:r>
            <a:r>
              <a:rPr sz="950" spc="-10" dirty="0">
                <a:latin typeface="Open Sans"/>
                <a:cs typeface="Open Sans"/>
              </a:rPr>
              <a:t>risks.</a:t>
            </a:r>
            <a:endParaRPr sz="950">
              <a:latin typeface="Open Sans"/>
              <a:cs typeface="Open Sans"/>
            </a:endParaRPr>
          </a:p>
        </p:txBody>
      </p:sp>
      <p:sp>
        <p:nvSpPr>
          <p:cNvPr id="14" name="object 14"/>
          <p:cNvSpPr/>
          <p:nvPr/>
        </p:nvSpPr>
        <p:spPr>
          <a:xfrm>
            <a:off x="13594390" y="9331330"/>
            <a:ext cx="275590" cy="232410"/>
          </a:xfrm>
          <a:custGeom>
            <a:avLst/>
            <a:gdLst/>
            <a:ahLst/>
            <a:cxnLst/>
            <a:rect l="l" t="t" r="r" b="b"/>
            <a:pathLst>
              <a:path w="275590" h="232409">
                <a:moveTo>
                  <a:pt x="0" y="0"/>
                </a:moveTo>
                <a:lnTo>
                  <a:pt x="0" y="232055"/>
                </a:lnTo>
                <a:lnTo>
                  <a:pt x="275195" y="232055"/>
                </a:lnTo>
              </a:path>
            </a:pathLst>
          </a:custGeom>
          <a:ln w="20941">
            <a:solidFill>
              <a:srgbClr val="237C74"/>
            </a:solidFill>
          </a:ln>
        </p:spPr>
        <p:txBody>
          <a:bodyPr wrap="square" lIns="0" tIns="0" rIns="0" bIns="0" rtlCol="0"/>
          <a:lstStyle/>
          <a:p>
            <a:endParaRPr/>
          </a:p>
        </p:txBody>
      </p:sp>
      <p:sp>
        <p:nvSpPr>
          <p:cNvPr id="15" name="object 15"/>
          <p:cNvSpPr/>
          <p:nvPr/>
        </p:nvSpPr>
        <p:spPr>
          <a:xfrm>
            <a:off x="14824538" y="9331330"/>
            <a:ext cx="275590" cy="232410"/>
          </a:xfrm>
          <a:custGeom>
            <a:avLst/>
            <a:gdLst/>
            <a:ahLst/>
            <a:cxnLst/>
            <a:rect l="l" t="t" r="r" b="b"/>
            <a:pathLst>
              <a:path w="275590" h="232409">
                <a:moveTo>
                  <a:pt x="275195" y="0"/>
                </a:moveTo>
                <a:lnTo>
                  <a:pt x="275195" y="232055"/>
                </a:lnTo>
                <a:lnTo>
                  <a:pt x="0" y="232055"/>
                </a:lnTo>
              </a:path>
            </a:pathLst>
          </a:custGeom>
          <a:ln w="20941">
            <a:solidFill>
              <a:srgbClr val="237C74"/>
            </a:solidFill>
          </a:ln>
        </p:spPr>
        <p:txBody>
          <a:bodyPr wrap="square" lIns="0" tIns="0" rIns="0" bIns="0" rtlCol="0"/>
          <a:lstStyle/>
          <a:p>
            <a:endParaRPr/>
          </a:p>
        </p:txBody>
      </p:sp>
      <p:sp>
        <p:nvSpPr>
          <p:cNvPr id="16" name="object 16"/>
          <p:cNvSpPr/>
          <p:nvPr/>
        </p:nvSpPr>
        <p:spPr>
          <a:xfrm>
            <a:off x="17586004" y="9331330"/>
            <a:ext cx="143510" cy="232410"/>
          </a:xfrm>
          <a:custGeom>
            <a:avLst/>
            <a:gdLst/>
            <a:ahLst/>
            <a:cxnLst/>
            <a:rect l="l" t="t" r="r" b="b"/>
            <a:pathLst>
              <a:path w="143509" h="232409">
                <a:moveTo>
                  <a:pt x="0" y="0"/>
                </a:moveTo>
                <a:lnTo>
                  <a:pt x="0" y="232055"/>
                </a:lnTo>
                <a:lnTo>
                  <a:pt x="143042" y="232055"/>
                </a:lnTo>
              </a:path>
            </a:pathLst>
          </a:custGeom>
          <a:ln w="20941">
            <a:solidFill>
              <a:srgbClr val="D04E52"/>
            </a:solidFill>
          </a:ln>
        </p:spPr>
        <p:txBody>
          <a:bodyPr wrap="square" lIns="0" tIns="0" rIns="0" bIns="0" rtlCol="0"/>
          <a:lstStyle/>
          <a:p>
            <a:endParaRPr/>
          </a:p>
        </p:txBody>
      </p:sp>
      <p:sp>
        <p:nvSpPr>
          <p:cNvPr id="17" name="object 17"/>
          <p:cNvSpPr/>
          <p:nvPr/>
        </p:nvSpPr>
        <p:spPr>
          <a:xfrm>
            <a:off x="18945682" y="9331330"/>
            <a:ext cx="143510" cy="232410"/>
          </a:xfrm>
          <a:custGeom>
            <a:avLst/>
            <a:gdLst/>
            <a:ahLst/>
            <a:cxnLst/>
            <a:rect l="l" t="t" r="r" b="b"/>
            <a:pathLst>
              <a:path w="143509" h="232409">
                <a:moveTo>
                  <a:pt x="143042" y="0"/>
                </a:moveTo>
                <a:lnTo>
                  <a:pt x="143042" y="232055"/>
                </a:lnTo>
                <a:lnTo>
                  <a:pt x="0" y="232055"/>
                </a:lnTo>
              </a:path>
            </a:pathLst>
          </a:custGeom>
          <a:ln w="20941">
            <a:solidFill>
              <a:srgbClr val="D04E52"/>
            </a:solidFill>
          </a:ln>
        </p:spPr>
        <p:txBody>
          <a:bodyPr wrap="square" lIns="0" tIns="0" rIns="0" bIns="0" rtlCol="0"/>
          <a:lstStyle/>
          <a:p>
            <a:endParaRPr/>
          </a:p>
        </p:txBody>
      </p:sp>
      <p:sp>
        <p:nvSpPr>
          <p:cNvPr id="18" name="object 18"/>
          <p:cNvSpPr/>
          <p:nvPr/>
        </p:nvSpPr>
        <p:spPr>
          <a:xfrm>
            <a:off x="15206006" y="9331330"/>
            <a:ext cx="546735" cy="232410"/>
          </a:xfrm>
          <a:custGeom>
            <a:avLst/>
            <a:gdLst/>
            <a:ahLst/>
            <a:cxnLst/>
            <a:rect l="l" t="t" r="r" b="b"/>
            <a:pathLst>
              <a:path w="546734" h="232409">
                <a:moveTo>
                  <a:pt x="0" y="0"/>
                </a:moveTo>
                <a:lnTo>
                  <a:pt x="0" y="232055"/>
                </a:lnTo>
                <a:lnTo>
                  <a:pt x="546538" y="232055"/>
                </a:lnTo>
              </a:path>
            </a:pathLst>
          </a:custGeom>
          <a:ln w="20941">
            <a:solidFill>
              <a:srgbClr val="FCB634"/>
            </a:solidFill>
          </a:ln>
        </p:spPr>
        <p:txBody>
          <a:bodyPr wrap="square" lIns="0" tIns="0" rIns="0" bIns="0" rtlCol="0"/>
          <a:lstStyle/>
          <a:p>
            <a:endParaRPr/>
          </a:p>
        </p:txBody>
      </p:sp>
      <p:sp>
        <p:nvSpPr>
          <p:cNvPr id="19" name="object 19"/>
          <p:cNvSpPr/>
          <p:nvPr/>
        </p:nvSpPr>
        <p:spPr>
          <a:xfrm>
            <a:off x="16907169" y="9331330"/>
            <a:ext cx="581025" cy="232410"/>
          </a:xfrm>
          <a:custGeom>
            <a:avLst/>
            <a:gdLst/>
            <a:ahLst/>
            <a:cxnLst/>
            <a:rect l="l" t="t" r="r" b="b"/>
            <a:pathLst>
              <a:path w="581025" h="232409">
                <a:moveTo>
                  <a:pt x="580987" y="0"/>
                </a:moveTo>
                <a:lnTo>
                  <a:pt x="580987" y="232055"/>
                </a:lnTo>
                <a:lnTo>
                  <a:pt x="0" y="232055"/>
                </a:lnTo>
              </a:path>
            </a:pathLst>
          </a:custGeom>
          <a:ln w="20941">
            <a:solidFill>
              <a:srgbClr val="FCB634"/>
            </a:solidFill>
          </a:ln>
        </p:spPr>
        <p:txBody>
          <a:bodyPr wrap="square" lIns="0" tIns="0" rIns="0" bIns="0" rtlCol="0"/>
          <a:lstStyle/>
          <a:p>
            <a:endParaRPr/>
          </a:p>
        </p:txBody>
      </p:sp>
      <p:sp>
        <p:nvSpPr>
          <p:cNvPr id="20" name="object 20"/>
          <p:cNvSpPr txBox="1"/>
          <p:nvPr/>
        </p:nvSpPr>
        <p:spPr>
          <a:xfrm>
            <a:off x="1006544" y="2254703"/>
            <a:ext cx="11691620" cy="7940507"/>
          </a:xfrm>
          <a:prstGeom prst="rect">
            <a:avLst/>
          </a:prstGeom>
        </p:spPr>
        <p:txBody>
          <a:bodyPr vert="horz" wrap="square" lIns="0" tIns="137795" rIns="0" bIns="0" rtlCol="0">
            <a:spAutoFit/>
          </a:bodyPr>
          <a:lstStyle/>
          <a:p>
            <a:pPr marL="12700">
              <a:lnSpc>
                <a:spcPct val="100000"/>
              </a:lnSpc>
              <a:spcBef>
                <a:spcPts val="1085"/>
              </a:spcBef>
            </a:pPr>
            <a:r>
              <a:rPr lang="en-SG" sz="2950" b="1" spc="-10" dirty="0">
                <a:solidFill>
                  <a:schemeClr val="tx1"/>
                </a:solidFill>
                <a:latin typeface="Open Sans Semibold"/>
                <a:cs typeface="Open Sans Semibold"/>
              </a:rPr>
              <a:t>DBS Fund Selection Proposition</a:t>
            </a:r>
          </a:p>
          <a:p>
            <a:pPr marL="12700" algn="just">
              <a:lnSpc>
                <a:spcPct val="150000"/>
              </a:lnSpc>
              <a:spcBef>
                <a:spcPts val="1085"/>
              </a:spcBef>
            </a:pPr>
            <a:r>
              <a:rPr lang="en-SG" sz="1700" dirty="0">
                <a:solidFill>
                  <a:schemeClr val="tx1"/>
                </a:solidFill>
                <a:latin typeface="Open Sans"/>
                <a:cs typeface="Open Sans"/>
              </a:rPr>
              <a:t>The DBS Fund Selection Team (FST) is a dedicated group of professionals committed to identifying high-quality mutual funds that the team believes can add value for our clients. The team interviews the fund managers to form a research opinion on the funds and assigns a conviction rating to each. This is followed by ongoing monitoring of the funds' performance. The DBS FST Fund Rating encapsulates a qualitative assessment of the fund's competitive advantage relative to its peers. </a:t>
            </a:r>
          </a:p>
          <a:p>
            <a:pPr marL="12700" algn="just">
              <a:lnSpc>
                <a:spcPct val="150000"/>
              </a:lnSpc>
              <a:spcBef>
                <a:spcPts val="1085"/>
              </a:spcBef>
            </a:pPr>
            <a:r>
              <a:rPr lang="en-SG" sz="1700" dirty="0">
                <a:solidFill>
                  <a:schemeClr val="tx1"/>
                </a:solidFill>
                <a:latin typeface="Open Sans"/>
                <a:cs typeface="Open Sans"/>
              </a:rPr>
              <a:t>We seek to identify funds which we believe have material competitive advantages, which may allow them to perform well relative to peers and comparable market indices over the next 18 to 36 months. All our positively rated funds are monitored at least monthly and reviewed semi-annually. Our mission is to identify funds with a long-term qualitative edge. </a:t>
            </a:r>
          </a:p>
          <a:p>
            <a:pPr marL="12700" algn="just">
              <a:spcBef>
                <a:spcPts val="1085"/>
              </a:spcBef>
            </a:pPr>
            <a:endParaRPr lang="en-SG" sz="2950" b="1" spc="-10" dirty="0">
              <a:solidFill>
                <a:schemeClr val="tx1"/>
              </a:solidFill>
              <a:latin typeface="Open Sans Semibold"/>
              <a:cs typeface="Open Sans Semibold"/>
            </a:endParaRPr>
          </a:p>
          <a:p>
            <a:pPr marL="12700" algn="just">
              <a:spcBef>
                <a:spcPts val="1085"/>
              </a:spcBef>
            </a:pPr>
            <a:r>
              <a:rPr lang="en-SG" sz="2950" b="1" spc="-10" dirty="0">
                <a:solidFill>
                  <a:schemeClr val="tx1"/>
                </a:solidFill>
                <a:latin typeface="Open Sans Semibold"/>
                <a:cs typeface="Open Sans Semibold"/>
              </a:rPr>
              <a:t>Funds Select List</a:t>
            </a:r>
          </a:p>
          <a:p>
            <a:pPr marL="12700" algn="just">
              <a:lnSpc>
                <a:spcPct val="150000"/>
              </a:lnSpc>
              <a:spcBef>
                <a:spcPts val="1085"/>
              </a:spcBef>
            </a:pPr>
            <a:r>
              <a:rPr lang="en-SG" sz="1700" dirty="0">
                <a:solidFill>
                  <a:schemeClr val="tx1"/>
                </a:solidFill>
                <a:latin typeface="Open Sans"/>
                <a:cs typeface="Open Sans"/>
              </a:rPr>
              <a:t>Published on a quarterly basis, this list seeks to guide our clients in navigating the multiple investment opportunities in core asset classes and serves as a reference for the team’s favourite qualitatively selected funds. </a:t>
            </a:r>
          </a:p>
          <a:p>
            <a:pPr marL="12700" algn="just">
              <a:lnSpc>
                <a:spcPct val="150000"/>
              </a:lnSpc>
              <a:spcBef>
                <a:spcPts val="1085"/>
              </a:spcBef>
            </a:pPr>
            <a:r>
              <a:rPr lang="en-SG" sz="1700" dirty="0">
                <a:solidFill>
                  <a:schemeClr val="tx1"/>
                </a:solidFill>
                <a:latin typeface="Open Sans"/>
                <a:cs typeface="Open Sans"/>
              </a:rPr>
              <a:t>If you have any questions about the DBS Fund Select List, wealth planning, or our suite of investment advisory and discretionary portfolio management services, please seek assistance from your Relationship Manager.</a:t>
            </a:r>
          </a:p>
          <a:p>
            <a:pPr marL="12700" algn="just">
              <a:lnSpc>
                <a:spcPct val="150000"/>
              </a:lnSpc>
              <a:spcBef>
                <a:spcPts val="1085"/>
              </a:spcBef>
            </a:pPr>
            <a:endParaRPr lang="en-SG" sz="1700" dirty="0">
              <a:solidFill>
                <a:schemeClr val="tx1"/>
              </a:solidFill>
              <a:latin typeface="Open Sans"/>
              <a:cs typeface="Open Sans"/>
            </a:endParaRPr>
          </a:p>
        </p:txBody>
      </p:sp>
      <p:grpSp>
        <p:nvGrpSpPr>
          <p:cNvPr id="22" name="object 22"/>
          <p:cNvGrpSpPr/>
          <p:nvPr/>
        </p:nvGrpSpPr>
        <p:grpSpPr>
          <a:xfrm>
            <a:off x="0" y="11046783"/>
            <a:ext cx="20104100" cy="262255"/>
            <a:chOff x="0" y="11046783"/>
            <a:chExt cx="20104100" cy="262255"/>
          </a:xfrm>
        </p:grpSpPr>
        <p:sp>
          <p:nvSpPr>
            <p:cNvPr id="23" name="object 23"/>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24" name="object 24"/>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25" name="object 25"/>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26" name="object 26"/>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27" name="object 27"/>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28" name="object 28"/>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
        <p:nvSpPr>
          <p:cNvPr id="48" name="TextBox 47">
            <a:extLst>
              <a:ext uri="{FF2B5EF4-FFF2-40B4-BE49-F238E27FC236}">
                <a16:creationId xmlns:a16="http://schemas.microsoft.com/office/drawing/2014/main" id="{BA27F7FD-8482-3211-96E1-CE42D35ECE83}"/>
              </a:ext>
            </a:extLst>
          </p:cNvPr>
          <p:cNvSpPr txBox="1"/>
          <p:nvPr/>
        </p:nvSpPr>
        <p:spPr>
          <a:xfrm>
            <a:off x="13465572" y="1844675"/>
            <a:ext cx="10048874" cy="369332"/>
          </a:xfrm>
          <a:prstGeom prst="rect">
            <a:avLst/>
          </a:prstGeom>
          <a:noFill/>
        </p:spPr>
        <p:txBody>
          <a:bodyPr wrap="square">
            <a:spAutoFit/>
          </a:bodyPr>
          <a:lstStyle/>
          <a:p>
            <a:r>
              <a:rPr lang="en-SG" sz="1800" b="1" spc="-1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IMPORTANT NOTES</a:t>
            </a:r>
            <a:endParaRPr lang="en-SG"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4" name="object 5">
            <a:extLst>
              <a:ext uri="{FF2B5EF4-FFF2-40B4-BE49-F238E27FC236}">
                <a16:creationId xmlns:a16="http://schemas.microsoft.com/office/drawing/2014/main" id="{29FF3FBC-80E0-84F2-2F87-550FBF7F6E86}"/>
              </a:ext>
            </a:extLst>
          </p:cNvPr>
          <p:cNvGraphicFramePr>
            <a:graphicFrameLocks noGrp="1"/>
          </p:cNvGraphicFramePr>
          <p:nvPr>
            <p:extLst>
              <p:ext uri="{D42A27DB-BD31-4B8C-83A1-F6EECF244321}">
                <p14:modId xmlns:p14="http://schemas.microsoft.com/office/powerpoint/2010/main" val="3667771912"/>
              </p:ext>
            </p:extLst>
          </p:nvPr>
        </p:nvGraphicFramePr>
        <p:xfrm>
          <a:off x="1015675" y="7718152"/>
          <a:ext cx="18099403" cy="2408555"/>
        </p:xfrm>
        <a:graphic>
          <a:graphicData uri="http://schemas.openxmlformats.org/drawingml/2006/table">
            <a:tbl>
              <a:tblPr firstRow="1" bandRow="1">
                <a:tableStyleId>{2D5ABB26-0587-4C30-8999-92F81FD0307C}</a:tableStyleId>
              </a:tblPr>
              <a:tblGrid>
                <a:gridCol w="4217035">
                  <a:extLst>
                    <a:ext uri="{9D8B030D-6E8A-4147-A177-3AD203B41FA5}">
                      <a16:colId xmlns:a16="http://schemas.microsoft.com/office/drawing/2014/main" val="20000"/>
                    </a:ext>
                  </a:extLst>
                </a:gridCol>
                <a:gridCol w="1889760">
                  <a:extLst>
                    <a:ext uri="{9D8B030D-6E8A-4147-A177-3AD203B41FA5}">
                      <a16:colId xmlns:a16="http://schemas.microsoft.com/office/drawing/2014/main" val="20001"/>
                    </a:ext>
                  </a:extLst>
                </a:gridCol>
                <a:gridCol w="1054100">
                  <a:extLst>
                    <a:ext uri="{9D8B030D-6E8A-4147-A177-3AD203B41FA5}">
                      <a16:colId xmlns:a16="http://schemas.microsoft.com/office/drawing/2014/main" val="20002"/>
                    </a:ext>
                  </a:extLst>
                </a:gridCol>
                <a:gridCol w="1212850">
                  <a:extLst>
                    <a:ext uri="{9D8B030D-6E8A-4147-A177-3AD203B41FA5}">
                      <a16:colId xmlns:a16="http://schemas.microsoft.com/office/drawing/2014/main" val="20003"/>
                    </a:ext>
                  </a:extLst>
                </a:gridCol>
                <a:gridCol w="1235075">
                  <a:extLst>
                    <a:ext uri="{9D8B030D-6E8A-4147-A177-3AD203B41FA5}">
                      <a16:colId xmlns:a16="http://schemas.microsoft.com/office/drawing/2014/main" val="20004"/>
                    </a:ext>
                  </a:extLst>
                </a:gridCol>
                <a:gridCol w="1202690">
                  <a:extLst>
                    <a:ext uri="{9D8B030D-6E8A-4147-A177-3AD203B41FA5}">
                      <a16:colId xmlns:a16="http://schemas.microsoft.com/office/drawing/2014/main" val="20005"/>
                    </a:ext>
                  </a:extLst>
                </a:gridCol>
                <a:gridCol w="1104900">
                  <a:extLst>
                    <a:ext uri="{9D8B030D-6E8A-4147-A177-3AD203B41FA5}">
                      <a16:colId xmlns:a16="http://schemas.microsoft.com/office/drawing/2014/main" val="20006"/>
                    </a:ext>
                  </a:extLst>
                </a:gridCol>
                <a:gridCol w="1280160">
                  <a:extLst>
                    <a:ext uri="{9D8B030D-6E8A-4147-A177-3AD203B41FA5}">
                      <a16:colId xmlns:a16="http://schemas.microsoft.com/office/drawing/2014/main" val="20007"/>
                    </a:ext>
                  </a:extLst>
                </a:gridCol>
                <a:gridCol w="1238884">
                  <a:extLst>
                    <a:ext uri="{9D8B030D-6E8A-4147-A177-3AD203B41FA5}">
                      <a16:colId xmlns:a16="http://schemas.microsoft.com/office/drawing/2014/main" val="20008"/>
                    </a:ext>
                  </a:extLst>
                </a:gridCol>
                <a:gridCol w="1193800">
                  <a:extLst>
                    <a:ext uri="{9D8B030D-6E8A-4147-A177-3AD203B41FA5}">
                      <a16:colId xmlns:a16="http://schemas.microsoft.com/office/drawing/2014/main" val="20010"/>
                    </a:ext>
                  </a:extLst>
                </a:gridCol>
                <a:gridCol w="1223644">
                  <a:extLst>
                    <a:ext uri="{9D8B030D-6E8A-4147-A177-3AD203B41FA5}">
                      <a16:colId xmlns:a16="http://schemas.microsoft.com/office/drawing/2014/main" val="20011"/>
                    </a:ext>
                  </a:extLst>
                </a:gridCol>
                <a:gridCol w="1246505">
                  <a:extLst>
                    <a:ext uri="{9D8B030D-6E8A-4147-A177-3AD203B41FA5}">
                      <a16:colId xmlns:a16="http://schemas.microsoft.com/office/drawing/2014/main" val="20012"/>
                    </a:ext>
                  </a:extLst>
                </a:gridCol>
              </a:tblGrid>
              <a:tr h="308610">
                <a:tc gridSpan="12">
                  <a:txBody>
                    <a:bodyPr/>
                    <a:lstStyle/>
                    <a:p>
                      <a:pPr marL="196215">
                        <a:lnSpc>
                          <a:spcPct val="100000"/>
                        </a:lnSpc>
                        <a:spcBef>
                          <a:spcPts val="405"/>
                        </a:spcBef>
                      </a:pPr>
                      <a:r>
                        <a:rPr lang="en-SG" sz="1300" b="0" spc="114"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EQUITIES</a:t>
                      </a:r>
                      <a:endParaRPr sz="1300" b="0" spc="114"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endParaRPr>
                    </a:p>
                  </a:txBody>
                  <a:tcPr anchor="ctr">
                    <a:lnT w="19050">
                      <a:solidFill>
                        <a:srgbClr val="FFFFFF"/>
                      </a:solidFill>
                      <a:prstDash val="solid"/>
                    </a:lnT>
                    <a:solidFill>
                      <a:srgbClr val="808080"/>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1"/>
                  </a:ext>
                </a:extLst>
              </a:tr>
              <a:tr h="285115">
                <a:tc>
                  <a:txBody>
                    <a:bodyPr/>
                    <a:lstStyle/>
                    <a:p>
                      <a:pPr marL="279400" indent="-17463">
                        <a:lnSpc>
                          <a:spcPct val="100000"/>
                        </a:lnSpc>
                        <a:spcBef>
                          <a:spcPts val="260"/>
                        </a:spcBef>
                      </a:pPr>
                      <a:r>
                        <a:rPr lang="en-SG" sz="1300" b="1" dirty="0">
                          <a:solidFill>
                            <a:schemeClr val="tx1"/>
                          </a:solidFill>
                          <a:latin typeface="Open Sans"/>
                          <a:ea typeface="+mn-ea"/>
                          <a:cs typeface="Open Sans"/>
                        </a:rPr>
                        <a:t>Global Equities </a:t>
                      </a:r>
                      <a:endParaRPr sz="1300" b="1" dirty="0">
                        <a:solidFill>
                          <a:schemeClr val="tx1"/>
                        </a:solidFill>
                        <a:latin typeface="Open Sans"/>
                        <a:ea typeface="+mn-ea"/>
                        <a:cs typeface="Open Sans"/>
                      </a:endParaRPr>
                    </a:p>
                  </a:txBody>
                  <a:tcPr anchor="ctr"/>
                </a:tc>
                <a:tc>
                  <a:txBody>
                    <a:bodyPr/>
                    <a:lstStyle/>
                    <a:p>
                      <a:pPr marR="300990" algn="r">
                        <a:lnSpc>
                          <a:spcPct val="100000"/>
                        </a:lnSpc>
                        <a:spcBef>
                          <a:spcPts val="605"/>
                        </a:spcBef>
                      </a:pPr>
                      <a:endParaRPr sz="1300" dirty="0">
                        <a:latin typeface="Open Sans"/>
                        <a:cs typeface="Open Sans"/>
                      </a:endParaRPr>
                    </a:p>
                  </a:txBody>
                  <a:tcPr anchor="ctr"/>
                </a:tc>
                <a:tc>
                  <a:txBody>
                    <a:bodyPr/>
                    <a:lstStyle/>
                    <a:p>
                      <a:pPr marL="304165">
                        <a:lnSpc>
                          <a:spcPct val="100000"/>
                        </a:lnSpc>
                        <a:spcBef>
                          <a:spcPts val="605"/>
                        </a:spcBef>
                      </a:pPr>
                      <a:endParaRPr sz="1300" dirty="0">
                        <a:latin typeface="Open Sans Semibold"/>
                        <a:cs typeface="Open Sans Semibold"/>
                      </a:endParaRPr>
                    </a:p>
                  </a:txBody>
                  <a:tcPr anchor="ctr"/>
                </a:tc>
                <a:tc>
                  <a:txBody>
                    <a:bodyPr/>
                    <a:lstStyle/>
                    <a:p>
                      <a:pPr marL="429895">
                        <a:lnSpc>
                          <a:spcPct val="100000"/>
                        </a:lnSpc>
                        <a:spcBef>
                          <a:spcPts val="605"/>
                        </a:spcBef>
                      </a:pPr>
                      <a:endParaRPr sz="1300" dirty="0">
                        <a:latin typeface="Open Sans"/>
                        <a:cs typeface="Open Sans"/>
                      </a:endParaRPr>
                    </a:p>
                  </a:txBody>
                  <a:tcPr anchor="ct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indent="0" algn="ctr">
                        <a:lnSpc>
                          <a:spcPct val="100000"/>
                        </a:lnSpc>
                        <a:spcBef>
                          <a:spcPts val="260"/>
                        </a:spcBef>
                      </a:pPr>
                      <a:endParaRPr sz="1300" spc="-25">
                        <a:solidFill>
                          <a:schemeClr val="tx1"/>
                        </a:solidFill>
                        <a:latin typeface="Open Sans"/>
                        <a:ea typeface="+mn-ea"/>
                        <a:cs typeface="Open Sans"/>
                      </a:endParaRPr>
                    </a:p>
                  </a:txBody>
                  <a:tcPr anchor="ctr"/>
                </a:tc>
                <a:tc>
                  <a:txBody>
                    <a:bodyPr/>
                    <a:lstStyle/>
                    <a:p>
                      <a:pPr marL="0" marR="74295"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marR="112395" indent="0" algn="ctr">
                        <a:lnSpc>
                          <a:spcPct val="100000"/>
                        </a:lnSpc>
                        <a:spcBef>
                          <a:spcPts val="260"/>
                        </a:spcBef>
                      </a:pPr>
                      <a:endParaRPr sz="1300" spc="-25" dirty="0">
                        <a:solidFill>
                          <a:schemeClr val="tx1"/>
                        </a:solidFill>
                        <a:latin typeface="Open Sans"/>
                        <a:ea typeface="+mn-ea"/>
                        <a:cs typeface="Open Sans"/>
                      </a:endParaRPr>
                    </a:p>
                  </a:txBody>
                  <a:tcPr anchor="ct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tc>
                <a:extLst>
                  <a:ext uri="{0D108BD9-81ED-4DB2-BD59-A6C34878D82A}">
                    <a16:rowId xmlns:a16="http://schemas.microsoft.com/office/drawing/2014/main" val="4217178000"/>
                  </a:ext>
                </a:extLst>
              </a:tr>
              <a:tr h="285115">
                <a:tc>
                  <a:txBody>
                    <a:bodyPr/>
                    <a:lstStyle/>
                    <a:p>
                      <a:pPr marL="279400" indent="-17463">
                        <a:lnSpc>
                          <a:spcPct val="100000"/>
                        </a:lnSpc>
                        <a:spcBef>
                          <a:spcPts val="260"/>
                        </a:spcBef>
                      </a:pPr>
                      <a:r>
                        <a:rPr sz="1300" dirty="0">
                          <a:solidFill>
                            <a:schemeClr val="tx1"/>
                          </a:solidFill>
                          <a:latin typeface="Open Sans"/>
                          <a:ea typeface="+mn-ea"/>
                          <a:cs typeface="Open Sans"/>
                        </a:rPr>
                        <a:t>AB Low Volatility Equity</a:t>
                      </a:r>
                    </a:p>
                  </a:txBody>
                  <a:tcPr anchor="ctr"/>
                </a:tc>
                <a:tc>
                  <a:txBody>
                    <a:bodyPr/>
                    <a:lstStyle/>
                    <a:p>
                      <a:pPr marR="298450" algn="r">
                        <a:lnSpc>
                          <a:spcPct val="100000"/>
                        </a:lnSpc>
                        <a:spcBef>
                          <a:spcPts val="110"/>
                        </a:spcBef>
                      </a:pPr>
                      <a:r>
                        <a:rPr sz="1300" spc="-10" dirty="0">
                          <a:latin typeface="Open Sans"/>
                          <a:cs typeface="Open Sans"/>
                        </a:rPr>
                        <a:t>LU0861579265</a:t>
                      </a:r>
                      <a:endParaRPr sz="1300" dirty="0">
                        <a:latin typeface="Open Sans"/>
                        <a:cs typeface="Open Sans"/>
                      </a:endParaRPr>
                    </a:p>
                  </a:txBody>
                  <a:tcPr anchor="ctr"/>
                </a:tc>
                <a:tc>
                  <a:txBody>
                    <a:bodyPr/>
                    <a:lstStyle/>
                    <a:p>
                      <a:pPr marR="120650" algn="ctr">
                        <a:lnSpc>
                          <a:spcPct val="100000"/>
                        </a:lnSpc>
                        <a:spcBef>
                          <a:spcPts val="110"/>
                        </a:spcBef>
                      </a:pPr>
                      <a:r>
                        <a:rPr sz="1300" b="1" spc="-25" dirty="0">
                          <a:latin typeface="Open Sans Semibold"/>
                          <a:cs typeface="Open Sans Semibold"/>
                        </a:rPr>
                        <a:t>AAA</a:t>
                      </a:r>
                      <a:endParaRPr sz="1300" dirty="0">
                        <a:latin typeface="Open Sans Semibold"/>
                        <a:cs typeface="Open Sans Semibold"/>
                      </a:endParaRPr>
                    </a:p>
                  </a:txBody>
                  <a:tcPr anchor="ctr"/>
                </a:tc>
                <a:tc>
                  <a:txBody>
                    <a:bodyPr/>
                    <a:lstStyle/>
                    <a:p>
                      <a:pPr algn="ctr">
                        <a:lnSpc>
                          <a:spcPct val="100000"/>
                        </a:lnSpc>
                        <a:spcBef>
                          <a:spcPts val="110"/>
                        </a:spcBef>
                      </a:pPr>
                      <a:r>
                        <a:rPr sz="1300" spc="-25" dirty="0">
                          <a:latin typeface="Open Sans"/>
                          <a:cs typeface="Open Sans"/>
                        </a:rPr>
                        <a:t>USD</a:t>
                      </a:r>
                      <a:endParaRPr sz="1300" dirty="0">
                        <a:latin typeface="Open Sans"/>
                        <a:cs typeface="Open Sans"/>
                      </a:endParaRPr>
                    </a:p>
                  </a:txBody>
                  <a:tcPr anchor="ctr"/>
                </a:tc>
                <a:tc>
                  <a:txBody>
                    <a:bodyPr/>
                    <a:lstStyle/>
                    <a:p>
                      <a:pPr marR="29845" algn="ctr">
                        <a:lnSpc>
                          <a:spcPct val="100000"/>
                        </a:lnSpc>
                        <a:spcBef>
                          <a:spcPts val="110"/>
                        </a:spcBef>
                      </a:pPr>
                      <a:r>
                        <a:rPr sz="1300" spc="-25" dirty="0">
                          <a:latin typeface="Open Sans"/>
                          <a:cs typeface="Open Sans"/>
                        </a:rPr>
                        <a:t>3.1</a:t>
                      </a:r>
                      <a:endParaRPr sz="1300">
                        <a:latin typeface="Open Sans"/>
                        <a:cs typeface="Open Sans"/>
                      </a:endParaRPr>
                    </a:p>
                  </a:txBody>
                  <a:tcPr anchor="ctr"/>
                </a:tc>
                <a:tc>
                  <a:txBody>
                    <a:bodyPr/>
                    <a:lstStyle/>
                    <a:p>
                      <a:pPr marR="443230" algn="r">
                        <a:lnSpc>
                          <a:spcPct val="100000"/>
                        </a:lnSpc>
                        <a:spcBef>
                          <a:spcPts val="110"/>
                        </a:spcBef>
                      </a:pPr>
                      <a:r>
                        <a:rPr sz="1300" spc="-25" dirty="0">
                          <a:latin typeface="Open Sans"/>
                          <a:cs typeface="Open Sans"/>
                        </a:rPr>
                        <a:t>2.9</a:t>
                      </a:r>
                      <a:endParaRPr sz="1300">
                        <a:latin typeface="Open Sans"/>
                        <a:cs typeface="Open Sans"/>
                      </a:endParaRPr>
                    </a:p>
                  </a:txBody>
                  <a:tcPr anchor="ctr"/>
                </a:tc>
                <a:tc>
                  <a:txBody>
                    <a:bodyPr/>
                    <a:lstStyle/>
                    <a:p>
                      <a:pPr marL="16510" algn="ctr">
                        <a:lnSpc>
                          <a:spcPct val="100000"/>
                        </a:lnSpc>
                        <a:spcBef>
                          <a:spcPts val="110"/>
                        </a:spcBef>
                      </a:pPr>
                      <a:r>
                        <a:rPr sz="1300" spc="-10" dirty="0">
                          <a:solidFill>
                            <a:srgbClr val="CC0000"/>
                          </a:solidFill>
                          <a:latin typeface="Open Sans"/>
                          <a:cs typeface="Open Sans"/>
                        </a:rPr>
                        <a:t>-</a:t>
                      </a:r>
                      <a:r>
                        <a:rPr sz="1300" spc="-25" dirty="0">
                          <a:solidFill>
                            <a:srgbClr val="CC0000"/>
                          </a:solidFill>
                          <a:latin typeface="Open Sans"/>
                          <a:cs typeface="Open Sans"/>
                        </a:rPr>
                        <a:t>5.4</a:t>
                      </a:r>
                      <a:endParaRPr sz="1300">
                        <a:latin typeface="Open Sans"/>
                        <a:cs typeface="Open Sans"/>
                      </a:endParaRPr>
                    </a:p>
                  </a:txBody>
                  <a:tcPr anchor="ctr"/>
                </a:tc>
                <a:tc>
                  <a:txBody>
                    <a:bodyPr/>
                    <a:lstStyle/>
                    <a:p>
                      <a:pPr marL="422909">
                        <a:lnSpc>
                          <a:spcPct val="100000"/>
                        </a:lnSpc>
                        <a:spcBef>
                          <a:spcPts val="110"/>
                        </a:spcBef>
                      </a:pPr>
                      <a:r>
                        <a:rPr sz="1300" spc="-20" dirty="0">
                          <a:latin typeface="Open Sans"/>
                          <a:cs typeface="Open Sans"/>
                        </a:rPr>
                        <a:t>11.8</a:t>
                      </a:r>
                      <a:endParaRPr sz="1300">
                        <a:latin typeface="Open Sans"/>
                        <a:cs typeface="Open Sans"/>
                      </a:endParaRPr>
                    </a:p>
                  </a:txBody>
                  <a:tcPr anchor="ctr"/>
                </a:tc>
                <a:tc>
                  <a:txBody>
                    <a:bodyPr/>
                    <a:lstStyle/>
                    <a:p>
                      <a:pPr marR="46355" algn="ctr">
                        <a:lnSpc>
                          <a:spcPct val="100000"/>
                        </a:lnSpc>
                        <a:spcBef>
                          <a:spcPts val="110"/>
                        </a:spcBef>
                      </a:pPr>
                      <a:r>
                        <a:rPr sz="1300" spc="-20" dirty="0">
                          <a:latin typeface="Open Sans"/>
                          <a:cs typeface="Open Sans"/>
                        </a:rPr>
                        <a:t>15.2</a:t>
                      </a:r>
                      <a:endParaRPr sz="1300" dirty="0">
                        <a:latin typeface="Open Sans"/>
                        <a:cs typeface="Open Sans"/>
                      </a:endParaRPr>
                    </a:p>
                  </a:txBody>
                  <a:tcPr anchor="ctr"/>
                </a:tc>
                <a:tc>
                  <a:txBody>
                    <a:bodyPr/>
                    <a:lstStyle/>
                    <a:p>
                      <a:pPr marR="17780" algn="ctr">
                        <a:lnSpc>
                          <a:spcPct val="100000"/>
                        </a:lnSpc>
                        <a:spcBef>
                          <a:spcPts val="110"/>
                        </a:spcBef>
                      </a:pPr>
                      <a:r>
                        <a:rPr sz="1300" spc="-10" dirty="0">
                          <a:solidFill>
                            <a:srgbClr val="CC0000"/>
                          </a:solidFill>
                          <a:latin typeface="Open Sans"/>
                          <a:cs typeface="Open Sans"/>
                        </a:rPr>
                        <a:t>-</a:t>
                      </a:r>
                      <a:r>
                        <a:rPr sz="1300" spc="-25" dirty="0">
                          <a:solidFill>
                            <a:srgbClr val="CC0000"/>
                          </a:solidFill>
                          <a:latin typeface="Open Sans"/>
                          <a:cs typeface="Open Sans"/>
                        </a:rPr>
                        <a:t>0.4</a:t>
                      </a:r>
                      <a:endParaRPr sz="1300" dirty="0">
                        <a:solidFill>
                          <a:srgbClr val="CC0000"/>
                        </a:solidFill>
                        <a:latin typeface="Open Sans"/>
                        <a:cs typeface="Open Sans"/>
                      </a:endParaRPr>
                    </a:p>
                  </a:txBody>
                  <a:tcPr anchor="ctr">
                    <a:solidFill>
                      <a:schemeClr val="bg1">
                        <a:lumMod val="95000"/>
                      </a:schemeClr>
                    </a:solidFill>
                  </a:tcPr>
                </a:tc>
                <a:tc>
                  <a:txBody>
                    <a:bodyPr/>
                    <a:lstStyle/>
                    <a:p>
                      <a:pPr marR="72390" algn="ctr">
                        <a:lnSpc>
                          <a:spcPct val="100000"/>
                        </a:lnSpc>
                        <a:spcBef>
                          <a:spcPts val="110"/>
                        </a:spcBef>
                      </a:pPr>
                      <a:r>
                        <a:rPr sz="1300" spc="-25" dirty="0">
                          <a:latin typeface="Open Sans"/>
                          <a:cs typeface="Open Sans"/>
                        </a:rPr>
                        <a:t>0.7</a:t>
                      </a:r>
                      <a:endParaRPr sz="1300">
                        <a:latin typeface="Open Sans"/>
                        <a:cs typeface="Open Sans"/>
                      </a:endParaRPr>
                    </a:p>
                  </a:txBody>
                  <a:tcPr anchor="ctr">
                    <a:solidFill>
                      <a:schemeClr val="bg1">
                        <a:lumMod val="95000"/>
                      </a:schemeClr>
                    </a:solidFill>
                  </a:tcPr>
                </a:tc>
                <a:tc>
                  <a:txBody>
                    <a:bodyPr/>
                    <a:lstStyle/>
                    <a:p>
                      <a:pPr marL="45085" algn="ctr">
                        <a:lnSpc>
                          <a:spcPct val="100000"/>
                        </a:lnSpc>
                        <a:spcBef>
                          <a:spcPts val="110"/>
                        </a:spcBef>
                      </a:pPr>
                      <a:r>
                        <a:rPr sz="1300" spc="-25" dirty="0">
                          <a:latin typeface="Open Sans"/>
                          <a:cs typeface="Open Sans"/>
                        </a:rPr>
                        <a:t>P4</a:t>
                      </a:r>
                      <a:endParaRPr sz="1300">
                        <a:latin typeface="Open Sans"/>
                        <a:cs typeface="Open Sans"/>
                      </a:endParaRPr>
                    </a:p>
                  </a:txBody>
                  <a:tcPr anchor="ctr">
                    <a:solidFill>
                      <a:schemeClr val="bg1">
                        <a:lumMod val="95000"/>
                      </a:schemeClr>
                    </a:solidFill>
                  </a:tcPr>
                </a:tc>
                <a:extLst>
                  <a:ext uri="{0D108BD9-81ED-4DB2-BD59-A6C34878D82A}">
                    <a16:rowId xmlns:a16="http://schemas.microsoft.com/office/drawing/2014/main" val="10002"/>
                  </a:ext>
                </a:extLst>
              </a:tr>
              <a:tr h="304165">
                <a:tc>
                  <a:txBody>
                    <a:bodyPr/>
                    <a:lstStyle/>
                    <a:p>
                      <a:pPr marL="279400" indent="-17463">
                        <a:lnSpc>
                          <a:spcPct val="100000"/>
                        </a:lnSpc>
                        <a:spcBef>
                          <a:spcPts val="260"/>
                        </a:spcBef>
                      </a:pPr>
                      <a:r>
                        <a:rPr sz="1300" dirty="0">
                          <a:solidFill>
                            <a:schemeClr val="tx1"/>
                          </a:solidFill>
                          <a:latin typeface="Open Sans"/>
                          <a:ea typeface="+mn-ea"/>
                          <a:cs typeface="Open Sans"/>
                        </a:rPr>
                        <a:t>BNY Mellon Long-Term Global Equity</a:t>
                      </a:r>
                    </a:p>
                  </a:txBody>
                  <a:tcPr anchor="ctr"/>
                </a:tc>
                <a:tc>
                  <a:txBody>
                    <a:bodyPr/>
                    <a:lstStyle/>
                    <a:p>
                      <a:pPr marR="293370" algn="r">
                        <a:lnSpc>
                          <a:spcPct val="100000"/>
                        </a:lnSpc>
                        <a:spcBef>
                          <a:spcPts val="400"/>
                        </a:spcBef>
                      </a:pPr>
                      <a:r>
                        <a:rPr sz="1300" spc="-10" dirty="0">
                          <a:latin typeface="Open Sans"/>
                          <a:cs typeface="Open Sans"/>
                        </a:rPr>
                        <a:t>IE00B5TLWC47</a:t>
                      </a:r>
                      <a:endParaRPr sz="1300" dirty="0">
                        <a:latin typeface="Open Sans"/>
                        <a:cs typeface="Open Sans"/>
                      </a:endParaRPr>
                    </a:p>
                  </a:txBody>
                  <a:tcPr anchor="ctr"/>
                </a:tc>
                <a:tc>
                  <a:txBody>
                    <a:bodyPr/>
                    <a:lstStyle/>
                    <a:p>
                      <a:pPr marR="131445" algn="ctr">
                        <a:lnSpc>
                          <a:spcPct val="100000"/>
                        </a:lnSpc>
                        <a:spcBef>
                          <a:spcPts val="400"/>
                        </a:spcBef>
                      </a:pPr>
                      <a:r>
                        <a:rPr sz="1300" b="1" spc="-25" dirty="0">
                          <a:latin typeface="Open Sans Semibold"/>
                          <a:cs typeface="Open Sans Semibold"/>
                        </a:rPr>
                        <a:t>AA</a:t>
                      </a:r>
                      <a:endParaRPr sz="1300" dirty="0">
                        <a:latin typeface="Open Sans Semibold"/>
                        <a:cs typeface="Open Sans Semibold"/>
                      </a:endParaRPr>
                    </a:p>
                  </a:txBody>
                  <a:tcPr anchor="ctr"/>
                </a:tc>
                <a:tc>
                  <a:txBody>
                    <a:bodyPr/>
                    <a:lstStyle/>
                    <a:p>
                      <a:pPr algn="ctr">
                        <a:lnSpc>
                          <a:spcPct val="100000"/>
                        </a:lnSpc>
                        <a:spcBef>
                          <a:spcPts val="400"/>
                        </a:spcBef>
                      </a:pPr>
                      <a:r>
                        <a:rPr sz="1300" spc="-25" dirty="0">
                          <a:latin typeface="Open Sans"/>
                          <a:cs typeface="Open Sans"/>
                        </a:rPr>
                        <a:t>USD</a:t>
                      </a:r>
                      <a:endParaRPr sz="1300" dirty="0">
                        <a:latin typeface="Open Sans"/>
                        <a:cs typeface="Open Sans"/>
                      </a:endParaRPr>
                    </a:p>
                  </a:txBody>
                  <a:tcPr anchor="ctr"/>
                </a:tc>
                <a:tc>
                  <a:txBody>
                    <a:bodyPr/>
                    <a:lstStyle/>
                    <a:p>
                      <a:pPr marR="29845" algn="ctr">
                        <a:lnSpc>
                          <a:spcPct val="100000"/>
                        </a:lnSpc>
                        <a:spcBef>
                          <a:spcPts val="400"/>
                        </a:spcBef>
                      </a:pPr>
                      <a:r>
                        <a:rPr sz="1300" spc="-25" dirty="0">
                          <a:latin typeface="Open Sans"/>
                          <a:cs typeface="Open Sans"/>
                        </a:rPr>
                        <a:t>9.2</a:t>
                      </a:r>
                      <a:endParaRPr sz="1300">
                        <a:latin typeface="Open Sans"/>
                        <a:cs typeface="Open Sans"/>
                      </a:endParaRPr>
                    </a:p>
                  </a:txBody>
                  <a:tcPr anchor="ctr"/>
                </a:tc>
                <a:tc>
                  <a:txBody>
                    <a:bodyPr/>
                    <a:lstStyle/>
                    <a:p>
                      <a:pPr marR="442595" algn="r">
                        <a:lnSpc>
                          <a:spcPct val="100000"/>
                        </a:lnSpc>
                        <a:spcBef>
                          <a:spcPts val="400"/>
                        </a:spcBef>
                      </a:pPr>
                      <a:r>
                        <a:rPr sz="1300" spc="-25" dirty="0">
                          <a:latin typeface="Open Sans"/>
                          <a:cs typeface="Open Sans"/>
                        </a:rPr>
                        <a:t>4.8</a:t>
                      </a:r>
                      <a:endParaRPr sz="1300">
                        <a:latin typeface="Open Sans"/>
                        <a:cs typeface="Open Sans"/>
                      </a:endParaRPr>
                    </a:p>
                  </a:txBody>
                  <a:tcPr anchor="ctr"/>
                </a:tc>
                <a:tc>
                  <a:txBody>
                    <a:bodyPr/>
                    <a:lstStyle/>
                    <a:p>
                      <a:pPr marL="17145" algn="ctr">
                        <a:lnSpc>
                          <a:spcPct val="100000"/>
                        </a:lnSpc>
                        <a:spcBef>
                          <a:spcPts val="400"/>
                        </a:spcBef>
                      </a:pPr>
                      <a:r>
                        <a:rPr sz="1300" spc="-10" dirty="0">
                          <a:solidFill>
                            <a:srgbClr val="CC0000"/>
                          </a:solidFill>
                          <a:latin typeface="Open Sans"/>
                          <a:cs typeface="Open Sans"/>
                        </a:rPr>
                        <a:t>-</a:t>
                      </a:r>
                      <a:r>
                        <a:rPr sz="1300" spc="-25" dirty="0">
                          <a:solidFill>
                            <a:srgbClr val="CC0000"/>
                          </a:solidFill>
                          <a:latin typeface="Open Sans"/>
                          <a:cs typeface="Open Sans"/>
                        </a:rPr>
                        <a:t>3.9</a:t>
                      </a:r>
                      <a:endParaRPr sz="1300" dirty="0">
                        <a:latin typeface="Open Sans"/>
                        <a:cs typeface="Open Sans"/>
                      </a:endParaRPr>
                    </a:p>
                  </a:txBody>
                  <a:tcPr anchor="ctr"/>
                </a:tc>
                <a:tc>
                  <a:txBody>
                    <a:bodyPr/>
                    <a:lstStyle/>
                    <a:p>
                      <a:pPr marL="423545">
                        <a:lnSpc>
                          <a:spcPct val="100000"/>
                        </a:lnSpc>
                        <a:spcBef>
                          <a:spcPts val="400"/>
                        </a:spcBef>
                      </a:pPr>
                      <a:r>
                        <a:rPr sz="1300" spc="-20" dirty="0">
                          <a:latin typeface="Open Sans"/>
                          <a:cs typeface="Open Sans"/>
                        </a:rPr>
                        <a:t>13.1</a:t>
                      </a:r>
                      <a:endParaRPr sz="1300">
                        <a:latin typeface="Open Sans"/>
                        <a:cs typeface="Open Sans"/>
                      </a:endParaRPr>
                    </a:p>
                  </a:txBody>
                  <a:tcPr anchor="ctr"/>
                </a:tc>
                <a:tc>
                  <a:txBody>
                    <a:bodyPr/>
                    <a:lstStyle/>
                    <a:p>
                      <a:pPr marR="46355" algn="ctr">
                        <a:lnSpc>
                          <a:spcPct val="100000"/>
                        </a:lnSpc>
                        <a:spcBef>
                          <a:spcPts val="400"/>
                        </a:spcBef>
                      </a:pPr>
                      <a:r>
                        <a:rPr sz="1300" spc="-20" dirty="0">
                          <a:latin typeface="Open Sans"/>
                          <a:cs typeface="Open Sans"/>
                        </a:rPr>
                        <a:t>19.0</a:t>
                      </a:r>
                      <a:endParaRPr sz="1300">
                        <a:latin typeface="Open Sans"/>
                        <a:cs typeface="Open Sans"/>
                      </a:endParaRPr>
                    </a:p>
                  </a:txBody>
                  <a:tcPr anchor="ctr"/>
                </a:tc>
                <a:tc>
                  <a:txBody>
                    <a:bodyPr/>
                    <a:lstStyle/>
                    <a:p>
                      <a:pPr marR="17780" algn="ctr">
                        <a:lnSpc>
                          <a:spcPct val="100000"/>
                        </a:lnSpc>
                        <a:spcBef>
                          <a:spcPts val="400"/>
                        </a:spcBef>
                      </a:pPr>
                      <a:r>
                        <a:rPr sz="1300" spc="-10" dirty="0">
                          <a:solidFill>
                            <a:srgbClr val="CC0000"/>
                          </a:solidFill>
                          <a:latin typeface="Open Sans"/>
                          <a:cs typeface="Open Sans"/>
                        </a:rPr>
                        <a:t>-</a:t>
                      </a:r>
                      <a:r>
                        <a:rPr sz="1300" spc="-25" dirty="0">
                          <a:solidFill>
                            <a:srgbClr val="CC0000"/>
                          </a:solidFill>
                          <a:latin typeface="Open Sans"/>
                          <a:cs typeface="Open Sans"/>
                        </a:rPr>
                        <a:t>0.2</a:t>
                      </a:r>
                      <a:endParaRPr sz="1300" dirty="0">
                        <a:solidFill>
                          <a:srgbClr val="CC0000"/>
                        </a:solidFill>
                        <a:latin typeface="Open Sans"/>
                        <a:cs typeface="Open Sans"/>
                      </a:endParaRPr>
                    </a:p>
                  </a:txBody>
                  <a:tcPr anchor="ctr">
                    <a:solidFill>
                      <a:schemeClr val="bg1">
                        <a:lumMod val="95000"/>
                      </a:schemeClr>
                    </a:solidFill>
                  </a:tcPr>
                </a:tc>
                <a:tc>
                  <a:txBody>
                    <a:bodyPr/>
                    <a:lstStyle/>
                    <a:p>
                      <a:pPr marR="71755" algn="ctr">
                        <a:lnSpc>
                          <a:spcPct val="100000"/>
                        </a:lnSpc>
                        <a:spcBef>
                          <a:spcPts val="400"/>
                        </a:spcBef>
                      </a:pPr>
                      <a:r>
                        <a:rPr sz="1300" spc="-25" dirty="0">
                          <a:latin typeface="Open Sans"/>
                          <a:cs typeface="Open Sans"/>
                        </a:rPr>
                        <a:t>0.7</a:t>
                      </a:r>
                      <a:endParaRPr sz="1300" dirty="0">
                        <a:latin typeface="Open Sans"/>
                        <a:cs typeface="Open Sans"/>
                      </a:endParaRPr>
                    </a:p>
                  </a:txBody>
                  <a:tcPr anchor="ctr">
                    <a:solidFill>
                      <a:schemeClr val="bg1">
                        <a:lumMod val="95000"/>
                      </a:schemeClr>
                    </a:solidFill>
                  </a:tcPr>
                </a:tc>
                <a:tc>
                  <a:txBody>
                    <a:bodyPr/>
                    <a:lstStyle/>
                    <a:p>
                      <a:pPr marL="45720" algn="ctr">
                        <a:lnSpc>
                          <a:spcPct val="100000"/>
                        </a:lnSpc>
                        <a:spcBef>
                          <a:spcPts val="400"/>
                        </a:spcBef>
                      </a:pPr>
                      <a:r>
                        <a:rPr sz="1300" spc="-25" dirty="0">
                          <a:latin typeface="Open Sans"/>
                          <a:cs typeface="Open Sans"/>
                        </a:rPr>
                        <a:t>P4</a:t>
                      </a:r>
                      <a:endParaRPr sz="1300" dirty="0">
                        <a:latin typeface="Open Sans"/>
                        <a:cs typeface="Open Sans"/>
                      </a:endParaRPr>
                    </a:p>
                  </a:txBody>
                  <a:tcPr anchor="ctr">
                    <a:solidFill>
                      <a:schemeClr val="bg1">
                        <a:lumMod val="95000"/>
                      </a:schemeClr>
                    </a:solidFill>
                  </a:tcPr>
                </a:tc>
                <a:extLst>
                  <a:ext uri="{0D108BD9-81ED-4DB2-BD59-A6C34878D82A}">
                    <a16:rowId xmlns:a16="http://schemas.microsoft.com/office/drawing/2014/main" val="10003"/>
                  </a:ext>
                </a:extLst>
              </a:tr>
              <a:tr h="304165">
                <a:tc>
                  <a:txBody>
                    <a:bodyPr/>
                    <a:lstStyle/>
                    <a:p>
                      <a:pPr marL="279400" indent="-17463">
                        <a:lnSpc>
                          <a:spcPct val="100000"/>
                        </a:lnSpc>
                        <a:spcBef>
                          <a:spcPts val="260"/>
                        </a:spcBef>
                      </a:pPr>
                      <a:r>
                        <a:rPr sz="1300" dirty="0">
                          <a:solidFill>
                            <a:schemeClr val="tx1"/>
                          </a:solidFill>
                          <a:latin typeface="Open Sans"/>
                          <a:ea typeface="+mn-ea"/>
                          <a:cs typeface="Open Sans"/>
                        </a:rPr>
                        <a:t>Capital Group New Economy</a:t>
                      </a:r>
                    </a:p>
                  </a:txBody>
                  <a:tcPr anchor="ctr"/>
                </a:tc>
                <a:tc>
                  <a:txBody>
                    <a:bodyPr/>
                    <a:lstStyle/>
                    <a:p>
                      <a:pPr marR="297180" algn="r">
                        <a:lnSpc>
                          <a:spcPct val="100000"/>
                        </a:lnSpc>
                        <a:spcBef>
                          <a:spcPts val="400"/>
                        </a:spcBef>
                      </a:pPr>
                      <a:r>
                        <a:rPr sz="1300" spc="-10" dirty="0">
                          <a:latin typeface="Open Sans"/>
                          <a:cs typeface="Open Sans"/>
                        </a:rPr>
                        <a:t>LU2211193391</a:t>
                      </a:r>
                      <a:endParaRPr sz="1300">
                        <a:latin typeface="Open Sans"/>
                        <a:cs typeface="Open Sans"/>
                      </a:endParaRPr>
                    </a:p>
                  </a:txBody>
                  <a:tcPr anchor="ctr"/>
                </a:tc>
                <a:tc>
                  <a:txBody>
                    <a:bodyPr/>
                    <a:lstStyle/>
                    <a:p>
                      <a:pPr marR="131445" algn="ctr">
                        <a:lnSpc>
                          <a:spcPct val="100000"/>
                        </a:lnSpc>
                        <a:spcBef>
                          <a:spcPts val="400"/>
                        </a:spcBef>
                      </a:pPr>
                      <a:r>
                        <a:rPr sz="1300" b="1" spc="-25" dirty="0">
                          <a:latin typeface="Open Sans Semibold"/>
                          <a:cs typeface="Open Sans Semibold"/>
                        </a:rPr>
                        <a:t>AA</a:t>
                      </a:r>
                      <a:endParaRPr sz="1300" dirty="0">
                        <a:latin typeface="Open Sans Semibold"/>
                        <a:cs typeface="Open Sans Semibold"/>
                      </a:endParaRPr>
                    </a:p>
                  </a:txBody>
                  <a:tcPr anchor="ctr"/>
                </a:tc>
                <a:tc>
                  <a:txBody>
                    <a:bodyPr/>
                    <a:lstStyle/>
                    <a:p>
                      <a:pPr marL="0" algn="ctr">
                        <a:lnSpc>
                          <a:spcPct val="100000"/>
                        </a:lnSpc>
                        <a:spcBef>
                          <a:spcPts val="110"/>
                        </a:spcBef>
                      </a:pPr>
                      <a:r>
                        <a:rPr sz="1300" spc="-25" dirty="0">
                          <a:solidFill>
                            <a:schemeClr val="tx1"/>
                          </a:solidFill>
                          <a:latin typeface="Open Sans"/>
                          <a:ea typeface="+mn-ea"/>
                          <a:cs typeface="Open Sans"/>
                        </a:rPr>
                        <a:t>USD</a:t>
                      </a:r>
                    </a:p>
                  </a:txBody>
                  <a:tcPr anchor="ctr"/>
                </a:tc>
                <a:tc>
                  <a:txBody>
                    <a:bodyPr/>
                    <a:lstStyle/>
                    <a:p>
                      <a:pPr marR="29845" algn="ctr">
                        <a:lnSpc>
                          <a:spcPct val="100000"/>
                        </a:lnSpc>
                        <a:spcBef>
                          <a:spcPts val="400"/>
                        </a:spcBef>
                      </a:pPr>
                      <a:r>
                        <a:rPr sz="1300" spc="-25" dirty="0">
                          <a:latin typeface="Open Sans"/>
                          <a:cs typeface="Open Sans"/>
                        </a:rPr>
                        <a:t>9.5</a:t>
                      </a:r>
                      <a:endParaRPr sz="1300" dirty="0">
                        <a:latin typeface="Open Sans"/>
                        <a:cs typeface="Open Sans"/>
                      </a:endParaRPr>
                    </a:p>
                  </a:txBody>
                  <a:tcPr anchor="ctr"/>
                </a:tc>
                <a:tc>
                  <a:txBody>
                    <a:bodyPr/>
                    <a:lstStyle/>
                    <a:p>
                      <a:pPr marR="442595" algn="r">
                        <a:lnSpc>
                          <a:spcPct val="100000"/>
                        </a:lnSpc>
                        <a:spcBef>
                          <a:spcPts val="400"/>
                        </a:spcBef>
                      </a:pPr>
                      <a:r>
                        <a:rPr sz="1300" spc="-25" dirty="0">
                          <a:latin typeface="Open Sans"/>
                          <a:cs typeface="Open Sans"/>
                        </a:rPr>
                        <a:t>3.7</a:t>
                      </a:r>
                      <a:endParaRPr sz="1300" dirty="0">
                        <a:latin typeface="Open Sans"/>
                        <a:cs typeface="Open Sans"/>
                      </a:endParaRPr>
                    </a:p>
                  </a:txBody>
                  <a:tcPr anchor="ctr"/>
                </a:tc>
                <a:tc>
                  <a:txBody>
                    <a:bodyPr/>
                    <a:lstStyle/>
                    <a:p>
                      <a:pPr marL="26034" algn="ctr">
                        <a:lnSpc>
                          <a:spcPct val="100000"/>
                        </a:lnSpc>
                        <a:spcBef>
                          <a:spcPts val="400"/>
                        </a:spcBef>
                      </a:pPr>
                      <a:r>
                        <a:rPr sz="1300" spc="-10" dirty="0">
                          <a:solidFill>
                            <a:srgbClr val="CC0000"/>
                          </a:solidFill>
                          <a:latin typeface="Open Sans"/>
                          <a:cs typeface="Open Sans"/>
                        </a:rPr>
                        <a:t>-</a:t>
                      </a:r>
                      <a:r>
                        <a:rPr sz="1300" spc="-20" dirty="0">
                          <a:solidFill>
                            <a:srgbClr val="CC0000"/>
                          </a:solidFill>
                          <a:latin typeface="Open Sans"/>
                          <a:cs typeface="Open Sans"/>
                        </a:rPr>
                        <a:t>11.0</a:t>
                      </a:r>
                      <a:endParaRPr sz="1300" dirty="0">
                        <a:latin typeface="Open Sans"/>
                        <a:cs typeface="Open Sans"/>
                      </a:endParaRPr>
                    </a:p>
                  </a:txBody>
                  <a:tcPr anchor="ctr"/>
                </a:tc>
                <a:tc>
                  <a:txBody>
                    <a:bodyPr/>
                    <a:lstStyle/>
                    <a:p>
                      <a:pPr marR="50800" algn="ctr">
                        <a:lnSpc>
                          <a:spcPct val="100000"/>
                        </a:lnSpc>
                        <a:spcBef>
                          <a:spcPts val="400"/>
                        </a:spcBef>
                      </a:pPr>
                      <a:r>
                        <a:rPr sz="1300" dirty="0">
                          <a:latin typeface="Open Sans"/>
                          <a:cs typeface="Open Sans"/>
                        </a:rPr>
                        <a:t>-</a:t>
                      </a:r>
                    </a:p>
                  </a:txBody>
                  <a:tcPr anchor="ctr"/>
                </a:tc>
                <a:tc>
                  <a:txBody>
                    <a:bodyPr/>
                    <a:lstStyle/>
                    <a:p>
                      <a:pPr marL="0" marR="81915" indent="0" algn="ctr">
                        <a:lnSpc>
                          <a:spcPct val="100000"/>
                        </a:lnSpc>
                        <a:spcBef>
                          <a:spcPts val="260"/>
                        </a:spcBef>
                      </a:pPr>
                      <a:r>
                        <a:rPr sz="1300" spc="-25" dirty="0">
                          <a:solidFill>
                            <a:schemeClr val="tx1"/>
                          </a:solidFill>
                          <a:latin typeface="Open Sans"/>
                          <a:ea typeface="+mn-ea"/>
                          <a:cs typeface="Open Sans"/>
                        </a:rPr>
                        <a:t>9.2</a:t>
                      </a:r>
                    </a:p>
                  </a:txBody>
                  <a:tcPr anchor="ctr"/>
                </a:tc>
                <a:tc>
                  <a:txBody>
                    <a:bodyPr/>
                    <a:lstStyle/>
                    <a:p>
                      <a:pPr marL="0" indent="0" algn="ctr">
                        <a:lnSpc>
                          <a:spcPct val="100000"/>
                        </a:lnSpc>
                        <a:spcBef>
                          <a:spcPts val="260"/>
                        </a:spcBef>
                      </a:pPr>
                      <a:r>
                        <a:rPr sz="1300" spc="-25" dirty="0">
                          <a:solidFill>
                            <a:srgbClr val="CC0000"/>
                          </a:solidFill>
                          <a:latin typeface="Open Sans"/>
                          <a:ea typeface="+mn-ea"/>
                          <a:cs typeface="Open Sans"/>
                        </a:rPr>
                        <a:t>-1.0</a:t>
                      </a:r>
                    </a:p>
                  </a:txBody>
                  <a:tcPr anchor="ctr">
                    <a:solidFill>
                      <a:schemeClr val="bg1">
                        <a:lumMod val="95000"/>
                      </a:schemeClr>
                    </a:solidFill>
                  </a:tcPr>
                </a:tc>
                <a:tc>
                  <a:txBody>
                    <a:bodyPr/>
                    <a:lstStyle/>
                    <a:p>
                      <a:pPr marL="0" marR="112395" indent="0" algn="ctr">
                        <a:lnSpc>
                          <a:spcPct val="100000"/>
                        </a:lnSpc>
                        <a:spcBef>
                          <a:spcPts val="260"/>
                        </a:spcBef>
                      </a:pPr>
                      <a:r>
                        <a:rPr sz="1300" spc="-25" dirty="0">
                          <a:solidFill>
                            <a:schemeClr val="tx1"/>
                          </a:solidFill>
                          <a:latin typeface="Open Sans"/>
                          <a:ea typeface="+mn-ea"/>
                          <a:cs typeface="Open Sans"/>
                        </a:rPr>
                        <a:t>0.1</a:t>
                      </a:r>
                    </a:p>
                  </a:txBody>
                  <a:tcPr anchor="ctr">
                    <a:solidFill>
                      <a:schemeClr val="bg1">
                        <a:lumMod val="95000"/>
                      </a:schemeClr>
                    </a:solidFill>
                  </a:tcPr>
                </a:tc>
                <a:tc>
                  <a:txBody>
                    <a:bodyPr/>
                    <a:lstStyle/>
                    <a:p>
                      <a:pPr marL="0" indent="0" algn="ctr">
                        <a:lnSpc>
                          <a:spcPct val="100000"/>
                        </a:lnSpc>
                        <a:spcBef>
                          <a:spcPts val="260"/>
                        </a:spcBef>
                      </a:pPr>
                      <a:r>
                        <a:rPr sz="130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4"/>
                  </a:ext>
                </a:extLst>
              </a:tr>
              <a:tr h="304165">
                <a:tc>
                  <a:txBody>
                    <a:bodyPr/>
                    <a:lstStyle/>
                    <a:p>
                      <a:pPr marL="279400" indent="-17463">
                        <a:lnSpc>
                          <a:spcPct val="100000"/>
                        </a:lnSpc>
                        <a:spcBef>
                          <a:spcPts val="260"/>
                        </a:spcBef>
                      </a:pPr>
                      <a:r>
                        <a:rPr sz="1300" dirty="0">
                          <a:solidFill>
                            <a:schemeClr val="tx1"/>
                          </a:solidFill>
                          <a:latin typeface="Open Sans"/>
                          <a:ea typeface="+mn-ea"/>
                          <a:cs typeface="Open Sans"/>
                        </a:rPr>
                        <a:t>Schroder Asian Asset Income</a:t>
                      </a:r>
                    </a:p>
                  </a:txBody>
                  <a:tcPr anchor="ctr">
                    <a:lnB w="12700" cap="flat" cmpd="sng" algn="ctr">
                      <a:solidFill>
                        <a:schemeClr val="tx1"/>
                      </a:solidFill>
                      <a:prstDash val="solid"/>
                      <a:round/>
                      <a:headEnd type="none" w="med" len="med"/>
                      <a:tailEnd type="none" w="med" len="med"/>
                    </a:lnB>
                  </a:tcPr>
                </a:tc>
                <a:tc>
                  <a:txBody>
                    <a:bodyPr/>
                    <a:lstStyle/>
                    <a:p>
                      <a:pPr marR="296545" algn="r">
                        <a:lnSpc>
                          <a:spcPct val="100000"/>
                        </a:lnSpc>
                        <a:spcBef>
                          <a:spcPts val="405"/>
                        </a:spcBef>
                      </a:pPr>
                      <a:r>
                        <a:rPr sz="1300" spc="-10" dirty="0">
                          <a:latin typeface="Open Sans"/>
                          <a:cs typeface="Open Sans"/>
                        </a:rPr>
                        <a:t>HK0000081874</a:t>
                      </a:r>
                      <a:endParaRPr sz="130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R="152400" algn="ctr">
                        <a:lnSpc>
                          <a:spcPct val="100000"/>
                        </a:lnSpc>
                        <a:spcBef>
                          <a:spcPts val="405"/>
                        </a:spcBef>
                      </a:pPr>
                      <a:r>
                        <a:rPr sz="1300" b="1" dirty="0">
                          <a:latin typeface="Open Sans Semibold"/>
                          <a:cs typeface="Open Sans Semibold"/>
                        </a:rPr>
                        <a:t>A</a:t>
                      </a:r>
                      <a:endParaRPr sz="1300" dirty="0">
                        <a:latin typeface="Open Sans Semibold"/>
                        <a:cs typeface="Open Sans Semibold"/>
                      </a:endParaRPr>
                    </a:p>
                  </a:txBody>
                  <a:tcPr anchor="ctr">
                    <a:lnB w="12700" cap="flat" cmpd="sng" algn="ctr">
                      <a:solidFill>
                        <a:schemeClr val="tx1"/>
                      </a:solidFill>
                      <a:prstDash val="solid"/>
                      <a:round/>
                      <a:headEnd type="none" w="med" len="med"/>
                      <a:tailEnd type="none" w="med" len="med"/>
                    </a:lnB>
                  </a:tcPr>
                </a:tc>
                <a:tc>
                  <a:txBody>
                    <a:bodyPr/>
                    <a:lstStyle/>
                    <a:p>
                      <a:pPr marL="0" algn="ctr">
                        <a:lnSpc>
                          <a:spcPct val="100000"/>
                        </a:lnSpc>
                        <a:spcBef>
                          <a:spcPts val="110"/>
                        </a:spcBef>
                      </a:pPr>
                      <a:r>
                        <a:rPr sz="1300" spc="-25" dirty="0">
                          <a:solidFill>
                            <a:schemeClr val="tx1"/>
                          </a:solidFill>
                          <a:latin typeface="Open Sans"/>
                          <a:ea typeface="+mn-ea"/>
                          <a:cs typeface="Open Sans"/>
                        </a:rPr>
                        <a:t>USD</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spc="-25" dirty="0">
                          <a:solidFill>
                            <a:schemeClr val="tx1"/>
                          </a:solidFill>
                          <a:latin typeface="Open Sans"/>
                          <a:ea typeface="+mn-ea"/>
                          <a:cs typeface="Open Sans"/>
                        </a:rPr>
                        <a:t>2.3</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spc="-25" dirty="0">
                          <a:solidFill>
                            <a:schemeClr val="tx1"/>
                          </a:solidFill>
                          <a:latin typeface="Open Sans"/>
                          <a:ea typeface="+mn-ea"/>
                          <a:cs typeface="Open Sans"/>
                        </a:rPr>
                        <a:t>1.2</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spc="-25" dirty="0">
                          <a:solidFill>
                            <a:schemeClr val="tx1"/>
                          </a:solidFill>
                          <a:latin typeface="Open Sans"/>
                          <a:ea typeface="+mn-ea"/>
                          <a:cs typeface="Open Sans"/>
                        </a:rPr>
                        <a:t>-8.2</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spc="-25" dirty="0">
                          <a:solidFill>
                            <a:schemeClr val="tx1"/>
                          </a:solidFill>
                          <a:latin typeface="Open Sans"/>
                          <a:ea typeface="+mn-ea"/>
                          <a:cs typeface="Open Sans"/>
                        </a:rPr>
                        <a:t>3.5</a:t>
                      </a:r>
                    </a:p>
                  </a:txBody>
                  <a:tcPr anchor="ctr">
                    <a:lnB w="12700" cap="flat" cmpd="sng" algn="ctr">
                      <a:solidFill>
                        <a:schemeClr val="tx1"/>
                      </a:solidFill>
                      <a:prstDash val="solid"/>
                      <a:round/>
                      <a:headEnd type="none" w="med" len="med"/>
                      <a:tailEnd type="none" w="med" len="med"/>
                    </a:lnB>
                  </a:tcPr>
                </a:tc>
                <a:tc>
                  <a:txBody>
                    <a:bodyPr/>
                    <a:lstStyle/>
                    <a:p>
                      <a:pPr marL="0" marR="73660" indent="0" algn="ctr">
                        <a:lnSpc>
                          <a:spcPct val="100000"/>
                        </a:lnSpc>
                        <a:spcBef>
                          <a:spcPts val="260"/>
                        </a:spcBef>
                      </a:pPr>
                      <a:r>
                        <a:rPr sz="1300" spc="-25" dirty="0">
                          <a:solidFill>
                            <a:schemeClr val="tx1"/>
                          </a:solidFill>
                          <a:latin typeface="Open Sans"/>
                          <a:ea typeface="+mn-ea"/>
                          <a:cs typeface="Open Sans"/>
                        </a:rPr>
                        <a:t>10.5</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spc="-25" dirty="0">
                          <a:solidFill>
                            <a:srgbClr val="CC0000"/>
                          </a:solidFill>
                          <a:latin typeface="Open Sans"/>
                          <a:ea typeface="+mn-ea"/>
                          <a:cs typeface="Open Sans"/>
                        </a:rPr>
                        <a:t>-0.8</a:t>
                      </a: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111760" indent="0" algn="ctr">
                        <a:lnSpc>
                          <a:spcPct val="100000"/>
                        </a:lnSpc>
                        <a:spcBef>
                          <a:spcPts val="260"/>
                        </a:spcBef>
                      </a:pPr>
                      <a:r>
                        <a:rPr sz="1300" spc="-25" dirty="0">
                          <a:solidFill>
                            <a:schemeClr val="tx1"/>
                          </a:solidFill>
                          <a:latin typeface="Open Sans"/>
                          <a:ea typeface="+mn-ea"/>
                          <a:cs typeface="Open Sans"/>
                        </a:rPr>
                        <a:t>0.3</a:t>
                      </a: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indent="0" algn="ctr">
                        <a:lnSpc>
                          <a:spcPct val="100000"/>
                        </a:lnSpc>
                        <a:spcBef>
                          <a:spcPts val="260"/>
                        </a:spcBef>
                      </a:pPr>
                      <a:r>
                        <a:rPr sz="1300" spc="-25" dirty="0">
                          <a:solidFill>
                            <a:schemeClr val="tx1"/>
                          </a:solidFill>
                          <a:latin typeface="Open Sans"/>
                          <a:ea typeface="+mn-ea"/>
                          <a:cs typeface="Open Sans"/>
                        </a:rPr>
                        <a:t>3</a:t>
                      </a:r>
                    </a:p>
                  </a:txBody>
                  <a:tcPr anchor="ctr">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304165">
                <a:tc gridSpan="2">
                  <a:txBody>
                    <a:bodyPr/>
                    <a:lstStyle/>
                    <a:p>
                      <a:pPr marL="279400" marR="0" lvl="0" indent="-17463" defTabSz="914400" eaLnBrk="1" fontAlgn="auto" latinLnBrk="0" hangingPunct="1">
                        <a:lnSpc>
                          <a:spcPct val="100000"/>
                        </a:lnSpc>
                        <a:spcBef>
                          <a:spcPts val="260"/>
                        </a:spcBef>
                        <a:spcAft>
                          <a:spcPts val="0"/>
                        </a:spcAft>
                        <a:buClrTx/>
                        <a:buSzTx/>
                        <a:buFontTx/>
                        <a:buNone/>
                        <a:tabLst/>
                        <a:defRPr/>
                      </a:pPr>
                      <a:r>
                        <a:rPr lang="en-SG" sz="1300" b="0" dirty="0">
                          <a:solidFill>
                            <a:schemeClr val="tx1">
                              <a:lumMod val="75000"/>
                              <a:lumOff val="25000"/>
                            </a:schemeClr>
                          </a:solidFill>
                          <a:latin typeface="Open Sans Semibold"/>
                          <a:cs typeface="Open Sans Semibold"/>
                        </a:rPr>
                        <a:t>        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MSCI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AC</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APEXJ</a:t>
                      </a:r>
                      <a:r>
                        <a:rPr lang="en-SG" sz="1300" b="0" spc="8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Index</a:t>
                      </a:r>
                      <a:r>
                        <a:rPr lang="en-SG" sz="1300" b="0" spc="4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t>
                      </a:r>
                      <a:r>
                        <a:rPr lang="en-SG" sz="1300" b="0" spc="5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JPM</a:t>
                      </a:r>
                      <a:r>
                        <a:rPr lang="en-SG" sz="1300" b="0" spc="2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Asia</a:t>
                      </a:r>
                      <a:r>
                        <a:rPr lang="en-SG" sz="1300" b="0" spc="60" dirty="0">
                          <a:solidFill>
                            <a:schemeClr val="tx1">
                              <a:lumMod val="75000"/>
                              <a:lumOff val="25000"/>
                            </a:schemeClr>
                          </a:solidFill>
                          <a:latin typeface="Open Sans Semibold"/>
                          <a:cs typeface="Open Sans Semibold"/>
                        </a:rPr>
                        <a:t> </a:t>
                      </a:r>
                      <a:r>
                        <a:rPr lang="en-SG" sz="1300" b="0" spc="-10" dirty="0">
                          <a:solidFill>
                            <a:schemeClr val="tx1">
                              <a:lumMod val="75000"/>
                              <a:lumOff val="25000"/>
                            </a:schemeClr>
                          </a:solidFill>
                          <a:latin typeface="Open Sans Semibold"/>
                          <a:cs typeface="Open Sans Semibold"/>
                        </a:rPr>
                        <a:t>Credit</a:t>
                      </a:r>
                      <a:endParaRPr lang="en-SG"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hMerge="1">
                  <a:txBody>
                    <a:bodyPr/>
                    <a:lstStyle/>
                    <a:p>
                      <a:pPr marR="296545" algn="r">
                        <a:lnSpc>
                          <a:spcPct val="100000"/>
                        </a:lnSpc>
                        <a:spcBef>
                          <a:spcPts val="405"/>
                        </a:spcBef>
                      </a:pPr>
                      <a:endParaRPr sz="1300" dirty="0">
                        <a:latin typeface="Open Sans"/>
                        <a:cs typeface="Open Sans"/>
                      </a:endParaRPr>
                    </a:p>
                  </a:txBody>
                  <a:tcPr marL="0" marR="0" marT="51435" marB="0"/>
                </a:tc>
                <a:tc>
                  <a:txBody>
                    <a:bodyPr/>
                    <a:lstStyle/>
                    <a:p>
                      <a:pPr marR="152400" algn="ctr">
                        <a:lnSpc>
                          <a:spcPct val="100000"/>
                        </a:lnSpc>
                        <a:spcBef>
                          <a:spcPts val="405"/>
                        </a:spcBef>
                      </a:pPr>
                      <a:endParaRPr sz="1300" dirty="0">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30530">
                        <a:lnSpc>
                          <a:spcPct val="100000"/>
                        </a:lnSpc>
                        <a:spcBef>
                          <a:spcPts val="405"/>
                        </a:spcBef>
                      </a:pPr>
                      <a:endParaRPr sz="1300" dirty="0">
                        <a:latin typeface="Open Sans"/>
                        <a:cs typeface="Open Sans"/>
                      </a:endParaRPr>
                    </a:p>
                  </a:txBody>
                  <a:tcPr anchor="ctr">
                    <a:lnT w="12700" cap="flat" cmpd="sng" algn="ctr">
                      <a:solidFill>
                        <a:schemeClr val="tx1"/>
                      </a:solidFill>
                      <a:prstDash val="solid"/>
                      <a:round/>
                      <a:headEnd type="none" w="med" len="med"/>
                      <a:tailEnd type="none" w="med" len="med"/>
                    </a:lnT>
                  </a:tcPr>
                </a:tc>
                <a:tc>
                  <a:txBody>
                    <a:bodyPr/>
                    <a:lstStyle/>
                    <a:p>
                      <a:pPr marR="476884" algn="r">
                        <a:lnSpc>
                          <a:spcPct val="100000"/>
                        </a:lnSpc>
                        <a:spcBef>
                          <a:spcPts val="385"/>
                        </a:spcBef>
                      </a:pPr>
                      <a:r>
                        <a:rPr sz="1300" b="1" spc="-25" dirty="0">
                          <a:solidFill>
                            <a:schemeClr val="tx1">
                              <a:lumMod val="75000"/>
                              <a:lumOff val="25000"/>
                            </a:schemeClr>
                          </a:solidFill>
                          <a:latin typeface="Open Sans Semibold"/>
                          <a:cs typeface="Open Sans Semibold"/>
                        </a:rPr>
                        <a:t>3.4</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R="464184" algn="r">
                        <a:lnSpc>
                          <a:spcPct val="100000"/>
                        </a:lnSpc>
                        <a:spcBef>
                          <a:spcPts val="385"/>
                        </a:spcBef>
                      </a:pPr>
                      <a:r>
                        <a:rPr sz="1300" b="1" spc="-25" dirty="0">
                          <a:solidFill>
                            <a:schemeClr val="tx1">
                              <a:lumMod val="75000"/>
                              <a:lumOff val="25000"/>
                            </a:schemeClr>
                          </a:solidFill>
                          <a:latin typeface="Open Sans Semibold"/>
                          <a:cs typeface="Open Sans Semibold"/>
                        </a:rPr>
                        <a:t>1.8</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1270" algn="ctr">
                        <a:lnSpc>
                          <a:spcPct val="100000"/>
                        </a:lnSpc>
                        <a:spcBef>
                          <a:spcPts val="385"/>
                        </a:spcBef>
                      </a:pPr>
                      <a:r>
                        <a:rPr sz="1300" b="1" spc="-10" dirty="0">
                          <a:solidFill>
                            <a:schemeClr val="tx1">
                              <a:lumMod val="75000"/>
                              <a:lumOff val="25000"/>
                            </a:schemeClr>
                          </a:solidFill>
                          <a:latin typeface="Open Sans Semibold"/>
                          <a:cs typeface="Open Sans Semibold"/>
                        </a:rPr>
                        <a:t>-</a:t>
                      </a:r>
                      <a:r>
                        <a:rPr sz="1300" b="1" spc="-25" dirty="0">
                          <a:solidFill>
                            <a:schemeClr val="tx1">
                              <a:lumMod val="75000"/>
                              <a:lumOff val="25000"/>
                            </a:schemeClr>
                          </a:solidFill>
                          <a:latin typeface="Open Sans Semibold"/>
                          <a:cs typeface="Open Sans Semibold"/>
                        </a:rPr>
                        <a:t>5.5</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72440">
                        <a:lnSpc>
                          <a:spcPct val="100000"/>
                        </a:lnSpc>
                        <a:spcBef>
                          <a:spcPts val="385"/>
                        </a:spcBef>
                      </a:pPr>
                      <a:r>
                        <a:rPr sz="1300" b="1" spc="-25" dirty="0">
                          <a:solidFill>
                            <a:schemeClr val="tx1">
                              <a:lumMod val="75000"/>
                              <a:lumOff val="25000"/>
                            </a:schemeClr>
                          </a:solidFill>
                          <a:latin typeface="Open Sans Semibold"/>
                          <a:cs typeface="Open Sans Semibold"/>
                        </a:rPr>
                        <a:t>4.3</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07034">
                        <a:lnSpc>
                          <a:spcPct val="100000"/>
                        </a:lnSpc>
                        <a:spcBef>
                          <a:spcPts val="385"/>
                        </a:spcBef>
                      </a:pPr>
                      <a:r>
                        <a:rPr sz="1300" b="1" spc="-20" dirty="0">
                          <a:solidFill>
                            <a:schemeClr val="tx1">
                              <a:lumMod val="75000"/>
                              <a:lumOff val="25000"/>
                            </a:schemeClr>
                          </a:solidFill>
                          <a:latin typeface="Open Sans Semibold"/>
                          <a:cs typeface="Open Sans Semibold"/>
                        </a:rPr>
                        <a:t>12.8</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R="16510" algn="ctr">
                        <a:lnSpc>
                          <a:spcPct val="100000"/>
                        </a:lnSpc>
                        <a:spcBef>
                          <a:spcPts val="385"/>
                        </a:spcBef>
                      </a:pPr>
                      <a:r>
                        <a:rPr sz="1300" b="1" spc="-10" dirty="0">
                          <a:solidFill>
                            <a:srgbClr val="CC0000"/>
                          </a:solidFill>
                          <a:latin typeface="Open Sans Semibold"/>
                          <a:cs typeface="Open Sans Semibold"/>
                        </a:rPr>
                        <a:t>-</a:t>
                      </a:r>
                      <a:r>
                        <a:rPr sz="1300" b="1" spc="-25" dirty="0">
                          <a:solidFill>
                            <a:srgbClr val="CC0000"/>
                          </a:solidFill>
                          <a:latin typeface="Open Sans Semibold"/>
                          <a:cs typeface="Open Sans Semibold"/>
                        </a:rPr>
                        <a:t>0.4</a:t>
                      </a:r>
                      <a:endParaRPr sz="1300" dirty="0">
                        <a:solidFill>
                          <a:srgbClr val="CC0000"/>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tc>
                  <a:txBody>
                    <a:bodyPr/>
                    <a:lstStyle/>
                    <a:p>
                      <a:pPr marL="472440">
                        <a:lnSpc>
                          <a:spcPct val="100000"/>
                        </a:lnSpc>
                        <a:spcBef>
                          <a:spcPts val="385"/>
                        </a:spcBef>
                      </a:pPr>
                      <a:r>
                        <a:rPr sz="1300" b="1" spc="-25" dirty="0">
                          <a:solidFill>
                            <a:schemeClr val="tx1">
                              <a:lumMod val="75000"/>
                              <a:lumOff val="25000"/>
                            </a:schemeClr>
                          </a:solidFill>
                          <a:latin typeface="Open Sans Semibold"/>
                          <a:cs typeface="Open Sans Semibold"/>
                        </a:rPr>
                        <a:t>0.3</a:t>
                      </a:r>
                      <a:endParaRPr sz="130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extLst>
                  <a:ext uri="{0D108BD9-81ED-4DB2-BD59-A6C34878D82A}">
                    <a16:rowId xmlns:a16="http://schemas.microsoft.com/office/drawing/2014/main" val="1468013750"/>
                  </a:ext>
                </a:extLst>
              </a:tr>
              <a:tr h="304165">
                <a:tc gridSpan="2">
                  <a:txBody>
                    <a:bodyPr/>
                    <a:lstStyle/>
                    <a:p>
                      <a:pPr marL="279400" marR="0" lvl="0" indent="-17463" defTabSz="914400" eaLnBrk="1" fontAlgn="auto" latinLnBrk="0" hangingPunct="1">
                        <a:lnSpc>
                          <a:spcPct val="100000"/>
                        </a:lnSpc>
                        <a:spcBef>
                          <a:spcPts val="260"/>
                        </a:spcBef>
                        <a:spcAft>
                          <a:spcPts val="0"/>
                        </a:spcAft>
                        <a:buClrTx/>
                        <a:buSzTx/>
                        <a:buFontTx/>
                        <a:buNone/>
                        <a:tabLst/>
                        <a:defRPr/>
                      </a:pPr>
                      <a:r>
                        <a:rPr lang="en-SG" sz="1300" b="0" dirty="0">
                          <a:solidFill>
                            <a:schemeClr val="tx1">
                              <a:lumMod val="75000"/>
                              <a:lumOff val="25000"/>
                            </a:schemeClr>
                          </a:solidFill>
                          <a:latin typeface="Open Sans Semibold"/>
                          <a:cs typeface="Open Sans Semibold"/>
                        </a:rPr>
                        <a:t>        50%</a:t>
                      </a:r>
                      <a:r>
                        <a:rPr lang="en-SG" sz="1300" b="0" spc="7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MSCI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EM</a:t>
                      </a:r>
                      <a:r>
                        <a:rPr lang="en-SG" sz="1300" b="0" spc="1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NR</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USD</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t>
                      </a:r>
                      <a:r>
                        <a:rPr lang="en-SG" sz="1300" b="0" spc="5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JPM</a:t>
                      </a:r>
                      <a:r>
                        <a:rPr lang="en-SG" sz="1300" b="0" spc="1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EMBI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Global</a:t>
                      </a:r>
                      <a:r>
                        <a:rPr lang="en-SG" sz="1300" b="0" spc="5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Diversiﬁed</a:t>
                      </a:r>
                      <a:r>
                        <a:rPr lang="en-SG" sz="1300" b="0" spc="7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TR</a:t>
                      </a:r>
                      <a:r>
                        <a:rPr lang="en-SG" sz="1300" b="0" spc="30" dirty="0">
                          <a:solidFill>
                            <a:schemeClr val="tx1">
                              <a:lumMod val="75000"/>
                              <a:lumOff val="25000"/>
                            </a:schemeClr>
                          </a:solidFill>
                          <a:latin typeface="Open Sans Semibold"/>
                          <a:cs typeface="Open Sans Semibold"/>
                        </a:rPr>
                        <a:t> </a:t>
                      </a:r>
                      <a:r>
                        <a:rPr lang="en-SG" sz="1300" b="0" spc="-25" dirty="0">
                          <a:solidFill>
                            <a:schemeClr val="tx1">
                              <a:lumMod val="75000"/>
                              <a:lumOff val="25000"/>
                            </a:schemeClr>
                          </a:solidFill>
                          <a:latin typeface="Open Sans Semibold"/>
                          <a:cs typeface="Open Sans Semibold"/>
                        </a:rPr>
                        <a:t>USD</a:t>
                      </a:r>
                      <a:endParaRPr lang="en-SG" sz="1300" b="0" dirty="0">
                        <a:solidFill>
                          <a:schemeClr val="tx1">
                            <a:lumMod val="75000"/>
                            <a:lumOff val="25000"/>
                          </a:schemeClr>
                        </a:solidFill>
                        <a:latin typeface="Open Sans Semibold"/>
                        <a:cs typeface="Open Sans Semibold"/>
                      </a:endParaRPr>
                    </a:p>
                  </a:txBody>
                  <a:tcPr anchor="ctr"/>
                </a:tc>
                <a:tc hMerge="1">
                  <a:txBody>
                    <a:bodyPr/>
                    <a:lstStyle/>
                    <a:p>
                      <a:pPr marR="296545" algn="r">
                        <a:lnSpc>
                          <a:spcPct val="100000"/>
                        </a:lnSpc>
                        <a:spcBef>
                          <a:spcPts val="405"/>
                        </a:spcBef>
                      </a:pPr>
                      <a:endParaRPr sz="1300" dirty="0">
                        <a:latin typeface="Open Sans"/>
                        <a:cs typeface="Open Sans"/>
                      </a:endParaRPr>
                    </a:p>
                  </a:txBody>
                  <a:tcPr marL="0" marR="0" marT="51435" marB="0"/>
                </a:tc>
                <a:tc>
                  <a:txBody>
                    <a:bodyPr/>
                    <a:lstStyle/>
                    <a:p>
                      <a:pPr marR="152400" algn="ctr">
                        <a:lnSpc>
                          <a:spcPct val="100000"/>
                        </a:lnSpc>
                        <a:spcBef>
                          <a:spcPts val="405"/>
                        </a:spcBef>
                      </a:pPr>
                      <a:endParaRPr sz="1300" dirty="0">
                        <a:latin typeface="Open Sans Semibold"/>
                        <a:cs typeface="Open Sans Semibold"/>
                      </a:endParaRPr>
                    </a:p>
                  </a:txBody>
                  <a:tcPr anchor="ctr"/>
                </a:tc>
                <a:tc>
                  <a:txBody>
                    <a:bodyPr/>
                    <a:lstStyle/>
                    <a:p>
                      <a:pPr marL="430530">
                        <a:lnSpc>
                          <a:spcPct val="100000"/>
                        </a:lnSpc>
                        <a:spcBef>
                          <a:spcPts val="405"/>
                        </a:spcBef>
                      </a:pPr>
                      <a:endParaRPr sz="1300" dirty="0">
                        <a:latin typeface="Open Sans"/>
                        <a:cs typeface="Open Sans"/>
                      </a:endParaRPr>
                    </a:p>
                  </a:txBody>
                  <a:tcPr anchor="ctr"/>
                </a:tc>
                <a:tc>
                  <a:txBody>
                    <a:bodyPr/>
                    <a:lstStyle/>
                    <a:p>
                      <a:pPr marR="478155" algn="r">
                        <a:lnSpc>
                          <a:spcPct val="100000"/>
                        </a:lnSpc>
                        <a:spcBef>
                          <a:spcPts val="439"/>
                        </a:spcBef>
                      </a:pPr>
                      <a:r>
                        <a:rPr sz="1300" b="1" spc="-25" dirty="0">
                          <a:solidFill>
                            <a:schemeClr val="tx1">
                              <a:lumMod val="75000"/>
                              <a:lumOff val="25000"/>
                            </a:schemeClr>
                          </a:solidFill>
                          <a:latin typeface="Open Sans Semibold"/>
                          <a:cs typeface="Open Sans Semibold"/>
                        </a:rPr>
                        <a:t>3.0</a:t>
                      </a:r>
                      <a:endParaRPr sz="1300" dirty="0">
                        <a:solidFill>
                          <a:schemeClr val="tx1">
                            <a:lumMod val="75000"/>
                            <a:lumOff val="25000"/>
                          </a:schemeClr>
                        </a:solidFill>
                        <a:latin typeface="Open Sans Semibold"/>
                        <a:cs typeface="Open Sans Semibold"/>
                      </a:endParaRPr>
                    </a:p>
                  </a:txBody>
                  <a:tcPr anchor="ctr"/>
                </a:tc>
                <a:tc>
                  <a:txBody>
                    <a:bodyPr/>
                    <a:lstStyle/>
                    <a:p>
                      <a:pPr marR="465455" algn="r">
                        <a:lnSpc>
                          <a:spcPct val="100000"/>
                        </a:lnSpc>
                        <a:spcBef>
                          <a:spcPts val="439"/>
                        </a:spcBef>
                      </a:pPr>
                      <a:r>
                        <a:rPr sz="1300" b="1" spc="-25" dirty="0">
                          <a:solidFill>
                            <a:schemeClr val="tx1">
                              <a:lumMod val="75000"/>
                              <a:lumOff val="25000"/>
                            </a:schemeClr>
                          </a:solidFill>
                          <a:latin typeface="Open Sans Semibold"/>
                          <a:cs typeface="Open Sans Semibold"/>
                        </a:rPr>
                        <a:t>2.0</a:t>
                      </a:r>
                      <a:endParaRPr sz="1300" dirty="0">
                        <a:solidFill>
                          <a:schemeClr val="tx1">
                            <a:lumMod val="75000"/>
                            <a:lumOff val="25000"/>
                          </a:schemeClr>
                        </a:solidFill>
                        <a:latin typeface="Open Sans Semibold"/>
                        <a:cs typeface="Open Sans Semibold"/>
                      </a:endParaRPr>
                    </a:p>
                  </a:txBody>
                  <a:tcPr anchor="ctr"/>
                </a:tc>
                <a:tc>
                  <a:txBody>
                    <a:bodyPr/>
                    <a:lstStyle/>
                    <a:p>
                      <a:pPr algn="ctr">
                        <a:lnSpc>
                          <a:spcPct val="100000"/>
                        </a:lnSpc>
                        <a:spcBef>
                          <a:spcPts val="439"/>
                        </a:spcBef>
                      </a:pPr>
                      <a:r>
                        <a:rPr sz="1300" b="1" spc="-10" dirty="0">
                          <a:solidFill>
                            <a:schemeClr val="tx1">
                              <a:lumMod val="75000"/>
                              <a:lumOff val="25000"/>
                            </a:schemeClr>
                          </a:solidFill>
                          <a:latin typeface="Open Sans Semibold"/>
                          <a:cs typeface="Open Sans Semibold"/>
                        </a:rPr>
                        <a:t>-</a:t>
                      </a:r>
                      <a:r>
                        <a:rPr sz="1300" b="1" spc="-25" dirty="0">
                          <a:solidFill>
                            <a:schemeClr val="tx1">
                              <a:lumMod val="75000"/>
                              <a:lumOff val="25000"/>
                            </a:schemeClr>
                          </a:solidFill>
                          <a:latin typeface="Open Sans Semibold"/>
                          <a:cs typeface="Open Sans Semibold"/>
                        </a:rPr>
                        <a:t>8.7</a:t>
                      </a:r>
                      <a:endParaRPr sz="1300" dirty="0">
                        <a:solidFill>
                          <a:schemeClr val="tx1">
                            <a:lumMod val="75000"/>
                            <a:lumOff val="25000"/>
                          </a:schemeClr>
                        </a:solidFill>
                        <a:latin typeface="Open Sans Semibold"/>
                        <a:cs typeface="Open Sans Semibold"/>
                      </a:endParaRPr>
                    </a:p>
                  </a:txBody>
                  <a:tcPr anchor="ctr"/>
                </a:tc>
                <a:tc>
                  <a:txBody>
                    <a:bodyPr/>
                    <a:lstStyle/>
                    <a:p>
                      <a:pPr marL="471170">
                        <a:lnSpc>
                          <a:spcPct val="100000"/>
                        </a:lnSpc>
                        <a:spcBef>
                          <a:spcPts val="439"/>
                        </a:spcBef>
                      </a:pPr>
                      <a:r>
                        <a:rPr sz="1300" b="1" spc="-25" dirty="0">
                          <a:solidFill>
                            <a:schemeClr val="tx1">
                              <a:lumMod val="75000"/>
                              <a:lumOff val="25000"/>
                            </a:schemeClr>
                          </a:solidFill>
                          <a:latin typeface="Open Sans Semibold"/>
                          <a:cs typeface="Open Sans Semibold"/>
                        </a:rPr>
                        <a:t>4.0</a:t>
                      </a:r>
                      <a:endParaRPr sz="1300" dirty="0">
                        <a:solidFill>
                          <a:schemeClr val="tx1">
                            <a:lumMod val="75000"/>
                            <a:lumOff val="25000"/>
                          </a:schemeClr>
                        </a:solidFill>
                        <a:latin typeface="Open Sans Semibold"/>
                        <a:cs typeface="Open Sans Semibold"/>
                      </a:endParaRPr>
                    </a:p>
                  </a:txBody>
                  <a:tcPr anchor="ctr"/>
                </a:tc>
                <a:tc>
                  <a:txBody>
                    <a:bodyPr/>
                    <a:lstStyle/>
                    <a:p>
                      <a:pPr marL="405765">
                        <a:lnSpc>
                          <a:spcPct val="100000"/>
                        </a:lnSpc>
                        <a:spcBef>
                          <a:spcPts val="439"/>
                        </a:spcBef>
                      </a:pPr>
                      <a:r>
                        <a:rPr sz="1300" b="1" spc="-20" dirty="0">
                          <a:solidFill>
                            <a:schemeClr val="tx1">
                              <a:lumMod val="75000"/>
                              <a:lumOff val="25000"/>
                            </a:schemeClr>
                          </a:solidFill>
                          <a:latin typeface="Open Sans Semibold"/>
                          <a:cs typeface="Open Sans Semibold"/>
                        </a:rPr>
                        <a:t>14.3</a:t>
                      </a:r>
                      <a:endParaRPr sz="1300" dirty="0">
                        <a:solidFill>
                          <a:schemeClr val="tx1">
                            <a:lumMod val="75000"/>
                            <a:lumOff val="25000"/>
                          </a:schemeClr>
                        </a:solidFill>
                        <a:latin typeface="Open Sans Semibold"/>
                        <a:cs typeface="Open Sans Semibold"/>
                      </a:endParaRPr>
                    </a:p>
                  </a:txBody>
                  <a:tcPr anchor="ctr"/>
                </a:tc>
                <a:tc>
                  <a:txBody>
                    <a:bodyPr/>
                    <a:lstStyle/>
                    <a:p>
                      <a:pPr marR="17780" algn="ctr">
                        <a:lnSpc>
                          <a:spcPct val="100000"/>
                        </a:lnSpc>
                        <a:spcBef>
                          <a:spcPts val="439"/>
                        </a:spcBef>
                      </a:pPr>
                      <a:r>
                        <a:rPr sz="1300" b="1" spc="-10" dirty="0">
                          <a:solidFill>
                            <a:srgbClr val="CC0000"/>
                          </a:solidFill>
                          <a:latin typeface="Open Sans Semibold"/>
                          <a:cs typeface="Open Sans Semibold"/>
                        </a:rPr>
                        <a:t>-</a:t>
                      </a:r>
                      <a:r>
                        <a:rPr sz="1300" b="1" spc="-25" dirty="0">
                          <a:solidFill>
                            <a:srgbClr val="CC0000"/>
                          </a:solidFill>
                          <a:latin typeface="Open Sans Semibold"/>
                          <a:cs typeface="Open Sans Semibold"/>
                        </a:rPr>
                        <a:t>0.6</a:t>
                      </a:r>
                      <a:endParaRPr sz="1300" dirty="0">
                        <a:solidFill>
                          <a:srgbClr val="CC0000"/>
                        </a:solidFill>
                        <a:latin typeface="Open Sans Semibold"/>
                        <a:cs typeface="Open Sans Semibold"/>
                      </a:endParaRPr>
                    </a:p>
                  </a:txBody>
                  <a:tcPr anchor="ctr">
                    <a:solidFill>
                      <a:schemeClr val="bg1">
                        <a:lumMod val="95000"/>
                      </a:schemeClr>
                    </a:solidFill>
                  </a:tcPr>
                </a:tc>
                <a:tc>
                  <a:txBody>
                    <a:bodyPr/>
                    <a:lstStyle/>
                    <a:p>
                      <a:pPr marL="471170">
                        <a:lnSpc>
                          <a:spcPct val="100000"/>
                        </a:lnSpc>
                        <a:spcBef>
                          <a:spcPts val="439"/>
                        </a:spcBef>
                      </a:pPr>
                      <a:r>
                        <a:rPr sz="1300" b="1" spc="-25" dirty="0">
                          <a:solidFill>
                            <a:schemeClr val="tx1">
                              <a:lumMod val="75000"/>
                              <a:lumOff val="25000"/>
                            </a:schemeClr>
                          </a:solidFill>
                          <a:latin typeface="Open Sans Semibold"/>
                          <a:cs typeface="Open Sans Semibold"/>
                        </a:rPr>
                        <a:t>0.3</a:t>
                      </a:r>
                      <a:endParaRPr sz="1300" dirty="0">
                        <a:solidFill>
                          <a:schemeClr val="tx1">
                            <a:lumMod val="75000"/>
                            <a:lumOff val="25000"/>
                          </a:schemeClr>
                        </a:solidFill>
                        <a:latin typeface="Open Sans Semibold"/>
                        <a:cs typeface="Open Sans Semibold"/>
                      </a:endParaRPr>
                    </a:p>
                  </a:txBody>
                  <a:tcPr anchor="ctr">
                    <a:solidFill>
                      <a:schemeClr val="bg1">
                        <a:lumMod val="95000"/>
                      </a:schemeClr>
                    </a:solidFill>
                  </a:tcPr>
                </a:tc>
                <a:tc>
                  <a:txBody>
                    <a:bodyPr/>
                    <a:lstStyle/>
                    <a:p>
                      <a:pPr marL="0" indent="0" algn="ctr">
                        <a:lnSpc>
                          <a:spcPct val="100000"/>
                        </a:lnSpc>
                        <a:spcBef>
                          <a:spcPts val="260"/>
                        </a:spcBef>
                      </a:pPr>
                      <a:endParaRPr sz="1300" spc="-25" dirty="0">
                        <a:solidFill>
                          <a:schemeClr val="tx1"/>
                        </a:solidFill>
                        <a:latin typeface="Open Sans"/>
                        <a:ea typeface="+mn-ea"/>
                        <a:cs typeface="Open Sans"/>
                      </a:endParaRPr>
                    </a:p>
                  </a:txBody>
                  <a:tcPr anchor="ctr">
                    <a:solidFill>
                      <a:schemeClr val="bg1">
                        <a:lumMod val="95000"/>
                      </a:schemeClr>
                    </a:solidFill>
                  </a:tcPr>
                </a:tc>
                <a:extLst>
                  <a:ext uri="{0D108BD9-81ED-4DB2-BD59-A6C34878D82A}">
                    <a16:rowId xmlns:a16="http://schemas.microsoft.com/office/drawing/2014/main" val="1663191677"/>
                  </a:ext>
                </a:extLst>
              </a:tr>
            </a:tbl>
          </a:graphicData>
        </a:graphic>
      </p:graphicFrame>
      <p:graphicFrame>
        <p:nvGraphicFramePr>
          <p:cNvPr id="5" name="object 5"/>
          <p:cNvGraphicFramePr>
            <a:graphicFrameLocks noGrp="1"/>
          </p:cNvGraphicFramePr>
          <p:nvPr>
            <p:extLst>
              <p:ext uri="{D42A27DB-BD31-4B8C-83A1-F6EECF244321}">
                <p14:modId xmlns:p14="http://schemas.microsoft.com/office/powerpoint/2010/main" val="2312819386"/>
              </p:ext>
            </p:extLst>
          </p:nvPr>
        </p:nvGraphicFramePr>
        <p:xfrm>
          <a:off x="1015675" y="2451500"/>
          <a:ext cx="18268314" cy="2735906"/>
        </p:xfrm>
        <a:graphic>
          <a:graphicData uri="http://schemas.openxmlformats.org/drawingml/2006/table">
            <a:tbl>
              <a:tblPr firstRow="1" bandRow="1">
                <a:tableStyleId>{2D5ABB26-0587-4C30-8999-92F81FD0307C}</a:tableStyleId>
              </a:tblPr>
              <a:tblGrid>
                <a:gridCol w="4217035">
                  <a:extLst>
                    <a:ext uri="{9D8B030D-6E8A-4147-A177-3AD203B41FA5}">
                      <a16:colId xmlns:a16="http://schemas.microsoft.com/office/drawing/2014/main" val="20000"/>
                    </a:ext>
                  </a:extLst>
                </a:gridCol>
                <a:gridCol w="1889760">
                  <a:extLst>
                    <a:ext uri="{9D8B030D-6E8A-4147-A177-3AD203B41FA5}">
                      <a16:colId xmlns:a16="http://schemas.microsoft.com/office/drawing/2014/main" val="20001"/>
                    </a:ext>
                  </a:extLst>
                </a:gridCol>
                <a:gridCol w="1054100">
                  <a:extLst>
                    <a:ext uri="{9D8B030D-6E8A-4147-A177-3AD203B41FA5}">
                      <a16:colId xmlns:a16="http://schemas.microsoft.com/office/drawing/2014/main" val="20002"/>
                    </a:ext>
                  </a:extLst>
                </a:gridCol>
                <a:gridCol w="1212850">
                  <a:extLst>
                    <a:ext uri="{9D8B030D-6E8A-4147-A177-3AD203B41FA5}">
                      <a16:colId xmlns:a16="http://schemas.microsoft.com/office/drawing/2014/main" val="20003"/>
                    </a:ext>
                  </a:extLst>
                </a:gridCol>
                <a:gridCol w="1235075">
                  <a:extLst>
                    <a:ext uri="{9D8B030D-6E8A-4147-A177-3AD203B41FA5}">
                      <a16:colId xmlns:a16="http://schemas.microsoft.com/office/drawing/2014/main" val="20004"/>
                    </a:ext>
                  </a:extLst>
                </a:gridCol>
                <a:gridCol w="1202690">
                  <a:extLst>
                    <a:ext uri="{9D8B030D-6E8A-4147-A177-3AD203B41FA5}">
                      <a16:colId xmlns:a16="http://schemas.microsoft.com/office/drawing/2014/main" val="20005"/>
                    </a:ext>
                  </a:extLst>
                </a:gridCol>
                <a:gridCol w="1104900">
                  <a:extLst>
                    <a:ext uri="{9D8B030D-6E8A-4147-A177-3AD203B41FA5}">
                      <a16:colId xmlns:a16="http://schemas.microsoft.com/office/drawing/2014/main" val="20006"/>
                    </a:ext>
                  </a:extLst>
                </a:gridCol>
                <a:gridCol w="1280160">
                  <a:extLst>
                    <a:ext uri="{9D8B030D-6E8A-4147-A177-3AD203B41FA5}">
                      <a16:colId xmlns:a16="http://schemas.microsoft.com/office/drawing/2014/main" val="20007"/>
                    </a:ext>
                  </a:extLst>
                </a:gridCol>
                <a:gridCol w="208280">
                  <a:extLst>
                    <a:ext uri="{9D8B030D-6E8A-4147-A177-3AD203B41FA5}">
                      <a16:colId xmlns:a16="http://schemas.microsoft.com/office/drawing/2014/main" val="20008"/>
                    </a:ext>
                  </a:extLst>
                </a:gridCol>
                <a:gridCol w="1199515">
                  <a:extLst>
                    <a:ext uri="{9D8B030D-6E8A-4147-A177-3AD203B41FA5}">
                      <a16:colId xmlns:a16="http://schemas.microsoft.com/office/drawing/2014/main" val="20009"/>
                    </a:ext>
                  </a:extLst>
                </a:gridCol>
                <a:gridCol w="1193800">
                  <a:extLst>
                    <a:ext uri="{9D8B030D-6E8A-4147-A177-3AD203B41FA5}">
                      <a16:colId xmlns:a16="http://schemas.microsoft.com/office/drawing/2014/main" val="20010"/>
                    </a:ext>
                  </a:extLst>
                </a:gridCol>
                <a:gridCol w="1223644">
                  <a:extLst>
                    <a:ext uri="{9D8B030D-6E8A-4147-A177-3AD203B41FA5}">
                      <a16:colId xmlns:a16="http://schemas.microsoft.com/office/drawing/2014/main" val="20011"/>
                    </a:ext>
                  </a:extLst>
                </a:gridCol>
                <a:gridCol w="1246505">
                  <a:extLst>
                    <a:ext uri="{9D8B030D-6E8A-4147-A177-3AD203B41FA5}">
                      <a16:colId xmlns:a16="http://schemas.microsoft.com/office/drawing/2014/main" val="20012"/>
                    </a:ext>
                  </a:extLst>
                </a:gridCol>
              </a:tblGrid>
              <a:tr h="308610">
                <a:tc gridSpan="13">
                  <a:txBody>
                    <a:bodyPr/>
                    <a:lstStyle/>
                    <a:p>
                      <a:pPr marL="196215">
                        <a:lnSpc>
                          <a:spcPct val="100000"/>
                        </a:lnSpc>
                        <a:spcBef>
                          <a:spcPts val="405"/>
                        </a:spcBef>
                      </a:pPr>
                      <a:r>
                        <a:rPr sz="1300" b="0" spc="114"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GLOBAL</a:t>
                      </a:r>
                      <a:r>
                        <a:rPr sz="1300" b="0" spc="29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sz="1300" b="0" spc="135"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MULTI-</a:t>
                      </a:r>
                      <a:r>
                        <a:rPr sz="1300" b="0" spc="100"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ASSET </a:t>
                      </a:r>
                      <a:endParaRPr sz="1300" b="0" dirty="0">
                        <a:latin typeface="Open Sans Semibold" panose="020B0706030804020204" pitchFamily="34" charset="0"/>
                        <a:ea typeface="Open Sans Semibold" panose="020B0706030804020204" pitchFamily="34" charset="0"/>
                        <a:cs typeface="Open Sans Semibold" panose="020B0706030804020204" pitchFamily="34" charset="0"/>
                      </a:endParaRPr>
                    </a:p>
                  </a:txBody>
                  <a:tcPr anchor="ctr">
                    <a:lnT w="19050">
                      <a:solidFill>
                        <a:srgbClr val="FFFFFF"/>
                      </a:solidFill>
                      <a:prstDash val="solid"/>
                    </a:lnT>
                    <a:solidFill>
                      <a:srgbClr val="808080"/>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1"/>
                  </a:ext>
                </a:extLst>
              </a:tr>
              <a:tr h="285115">
                <a:tc>
                  <a:txBody>
                    <a:bodyPr/>
                    <a:lstStyle/>
                    <a:p>
                      <a:pPr marL="279400" indent="-17463">
                        <a:lnSpc>
                          <a:spcPct val="100000"/>
                        </a:lnSpc>
                        <a:spcBef>
                          <a:spcPts val="260"/>
                        </a:spcBef>
                      </a:pPr>
                      <a:r>
                        <a:rPr sz="1300" b="0" dirty="0">
                          <a:solidFill>
                            <a:schemeClr val="tx1"/>
                          </a:solidFill>
                          <a:latin typeface="Open Sans"/>
                          <a:ea typeface="+mn-ea"/>
                          <a:cs typeface="Open Sans"/>
                        </a:rPr>
                        <a:t>First Eagle Amundi Income Builder</a:t>
                      </a:r>
                    </a:p>
                  </a:txBody>
                  <a:tcPr anchor="ctr"/>
                </a:tc>
                <a:tc>
                  <a:txBody>
                    <a:bodyPr/>
                    <a:lstStyle/>
                    <a:p>
                      <a:pPr marR="309880" algn="r">
                        <a:lnSpc>
                          <a:spcPct val="100000"/>
                        </a:lnSpc>
                        <a:spcBef>
                          <a:spcPts val="260"/>
                        </a:spcBef>
                      </a:pPr>
                      <a:r>
                        <a:rPr sz="1300" b="0" spc="-10" dirty="0">
                          <a:latin typeface="Open Sans"/>
                          <a:cs typeface="Open Sans"/>
                        </a:rPr>
                        <a:t>LU1095739816</a:t>
                      </a:r>
                      <a:endParaRPr sz="1300" b="0" dirty="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tc>
                <a:tc>
                  <a:txBody>
                    <a:bodyPr/>
                    <a:lstStyle/>
                    <a:p>
                      <a:pPr marL="429895" algn="l">
                        <a:lnSpc>
                          <a:spcPct val="100000"/>
                        </a:lnSpc>
                        <a:spcBef>
                          <a:spcPts val="260"/>
                        </a:spcBef>
                      </a:pPr>
                      <a:r>
                        <a:rPr sz="1300" b="0" spc="-25" dirty="0">
                          <a:latin typeface="Open Sans"/>
                          <a:cs typeface="Open Sans"/>
                        </a:rPr>
                        <a:t>USD</a:t>
                      </a:r>
                      <a:endParaRPr sz="1300" b="0" dirty="0">
                        <a:latin typeface="Open Sans"/>
                        <a:cs typeface="Open Sans"/>
                      </a:endParaRPr>
                    </a:p>
                  </a:txBody>
                  <a:tcPr anchor="ctr"/>
                </a:tc>
                <a:tc>
                  <a:txBody>
                    <a:bodyPr/>
                    <a:lstStyle/>
                    <a:p>
                      <a:pPr marL="457200" algn="l">
                        <a:lnSpc>
                          <a:spcPct val="100000"/>
                        </a:lnSpc>
                        <a:spcBef>
                          <a:spcPts val="260"/>
                        </a:spcBef>
                      </a:pPr>
                      <a:r>
                        <a:rPr sz="1300" b="0" spc="-25" dirty="0">
                          <a:latin typeface="Open Sans"/>
                          <a:cs typeface="Open Sans"/>
                        </a:rPr>
                        <a:t>4.0</a:t>
                      </a:r>
                      <a:endParaRPr sz="1300" b="0" dirty="0">
                        <a:latin typeface="Open Sans"/>
                        <a:cs typeface="Open Sans"/>
                      </a:endParaRPr>
                    </a:p>
                  </a:txBody>
                  <a:tcPr anchor="ctr"/>
                </a:tc>
                <a:tc>
                  <a:txBody>
                    <a:bodyPr/>
                    <a:lstStyle/>
                    <a:p>
                      <a:pPr marL="427355" algn="l">
                        <a:lnSpc>
                          <a:spcPct val="100000"/>
                        </a:lnSpc>
                        <a:spcBef>
                          <a:spcPts val="260"/>
                        </a:spcBef>
                      </a:pPr>
                      <a:r>
                        <a:rPr sz="1300" b="0" spc="-25" dirty="0">
                          <a:latin typeface="Open Sans"/>
                          <a:cs typeface="Open Sans"/>
                        </a:rPr>
                        <a:t>1.3</a:t>
                      </a:r>
                      <a:endParaRPr sz="1300" b="0">
                        <a:latin typeface="Open Sans"/>
                        <a:cs typeface="Open Sans"/>
                      </a:endParaRPr>
                    </a:p>
                  </a:txBody>
                  <a:tcPr anchor="ctr"/>
                </a:tc>
                <a:tc>
                  <a:txBody>
                    <a:bodyPr/>
                    <a:lstStyle/>
                    <a:p>
                      <a:pPr marL="404495" algn="l">
                        <a:lnSpc>
                          <a:spcPct val="100000"/>
                        </a:lnSpc>
                        <a:spcBef>
                          <a:spcPts val="260"/>
                        </a:spcBef>
                      </a:pPr>
                      <a:r>
                        <a:rPr sz="1300" b="0" spc="-10" dirty="0">
                          <a:solidFill>
                            <a:srgbClr val="CC0000"/>
                          </a:solidFill>
                          <a:latin typeface="Open Sans"/>
                          <a:cs typeface="Open Sans"/>
                        </a:rPr>
                        <a:t>-</a:t>
                      </a:r>
                      <a:r>
                        <a:rPr sz="1300" b="0" spc="-25" dirty="0">
                          <a:solidFill>
                            <a:srgbClr val="CC0000"/>
                          </a:solidFill>
                          <a:latin typeface="Open Sans"/>
                          <a:cs typeface="Open Sans"/>
                        </a:rPr>
                        <a:t>2.4</a:t>
                      </a:r>
                      <a:endParaRPr sz="1300" b="0" dirty="0">
                        <a:solidFill>
                          <a:srgbClr val="CC0000"/>
                        </a:solidFill>
                        <a:latin typeface="Open Sans"/>
                        <a:cs typeface="Open Sans"/>
                      </a:endParaRPr>
                    </a:p>
                  </a:txBody>
                  <a:tcPr anchor="ctr"/>
                </a:tc>
                <a:tc>
                  <a:txBody>
                    <a:bodyPr/>
                    <a:lstStyle/>
                    <a:p>
                      <a:pPr marL="530860" algn="l">
                        <a:lnSpc>
                          <a:spcPct val="100000"/>
                        </a:lnSpc>
                        <a:spcBef>
                          <a:spcPts val="260"/>
                        </a:spcBef>
                      </a:pPr>
                      <a:r>
                        <a:rPr sz="1300" b="0" spc="-25" dirty="0">
                          <a:latin typeface="Open Sans"/>
                          <a:cs typeface="Open Sans"/>
                        </a:rPr>
                        <a:t>8.8</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L="373380" algn="l">
                        <a:lnSpc>
                          <a:spcPct val="100000"/>
                        </a:lnSpc>
                        <a:spcBef>
                          <a:spcPts val="260"/>
                        </a:spcBef>
                      </a:pPr>
                      <a:r>
                        <a:rPr sz="1300" b="0" spc="-20" dirty="0">
                          <a:latin typeface="Open Sans"/>
                          <a:cs typeface="Open Sans"/>
                        </a:rPr>
                        <a:t>12.2</a:t>
                      </a:r>
                      <a:endParaRPr sz="1300" b="0" dirty="0">
                        <a:latin typeface="Open Sans"/>
                        <a:cs typeface="Open Sans"/>
                      </a:endParaRPr>
                    </a:p>
                  </a:txBody>
                  <a:tcPr anchor="ctr"/>
                </a:tc>
                <a:tc>
                  <a:txBody>
                    <a:bodyPr/>
                    <a:lstStyle/>
                    <a:p>
                      <a:pPr marL="396240" algn="l">
                        <a:lnSpc>
                          <a:spcPct val="100000"/>
                        </a:lnSpc>
                        <a:spcBef>
                          <a:spcPts val="260"/>
                        </a:spcBef>
                      </a:pPr>
                      <a:r>
                        <a:rPr sz="1300" b="0" spc="-10" dirty="0">
                          <a:solidFill>
                            <a:srgbClr val="CC0000"/>
                          </a:solidFill>
                          <a:latin typeface="Open Sans"/>
                          <a:cs typeface="Open Sans"/>
                        </a:rPr>
                        <a:t>-</a:t>
                      </a:r>
                      <a:r>
                        <a:rPr sz="1300" b="0" spc="-25" dirty="0">
                          <a:solidFill>
                            <a:srgbClr val="CC0000"/>
                          </a:solidFill>
                          <a:latin typeface="Open Sans"/>
                          <a:cs typeface="Open Sans"/>
                        </a:rPr>
                        <a:t>0.3</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12395" algn="l">
                        <a:lnSpc>
                          <a:spcPct val="100000"/>
                        </a:lnSpc>
                        <a:spcBef>
                          <a:spcPts val="260"/>
                        </a:spcBef>
                      </a:pPr>
                      <a:r>
                        <a:rPr sz="1300" b="0" spc="-25" dirty="0">
                          <a:latin typeface="Open Sans"/>
                          <a:cs typeface="Open Sans"/>
                        </a:rPr>
                        <a:t>0.7</a:t>
                      </a:r>
                      <a:endParaRPr sz="1300" b="0" dirty="0">
                        <a:latin typeface="Open Sans"/>
                        <a:cs typeface="Open Sans"/>
                      </a:endParaRP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2"/>
                  </a:ext>
                </a:extLst>
              </a:tr>
              <a:tr h="310206">
                <a:tc>
                  <a:txBody>
                    <a:bodyPr/>
                    <a:lstStyle/>
                    <a:p>
                      <a:pPr marL="319088" indent="-57150" algn="l">
                        <a:lnSpc>
                          <a:spcPct val="100000"/>
                        </a:lnSpc>
                        <a:spcBef>
                          <a:spcPts val="260"/>
                        </a:spcBef>
                      </a:pPr>
                      <a:r>
                        <a:rPr sz="1300" b="0" dirty="0">
                          <a:solidFill>
                            <a:schemeClr val="tx1"/>
                          </a:solidFill>
                          <a:latin typeface="Open Sans"/>
                          <a:ea typeface="+mn-ea"/>
                          <a:cs typeface="Open Sans"/>
                        </a:rPr>
                        <a:t>CIO Barbell Income</a:t>
                      </a:r>
                    </a:p>
                  </a:txBody>
                  <a:tcPr anchor="ctr"/>
                </a:tc>
                <a:tc>
                  <a:txBody>
                    <a:bodyPr/>
                    <a:lstStyle/>
                    <a:p>
                      <a:pPr marR="304165" algn="r">
                        <a:lnSpc>
                          <a:spcPct val="100000"/>
                        </a:lnSpc>
                        <a:spcBef>
                          <a:spcPts val="409"/>
                        </a:spcBef>
                      </a:pPr>
                      <a:r>
                        <a:rPr sz="1300" b="0" spc="-10" dirty="0">
                          <a:latin typeface="Open Sans"/>
                          <a:cs typeface="Open Sans"/>
                        </a:rPr>
                        <a:t>SGXZ89219851</a:t>
                      </a:r>
                      <a:endParaRPr sz="1300" b="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tc>
                <a:tc>
                  <a:txBody>
                    <a:bodyPr/>
                    <a:lstStyle/>
                    <a:p>
                      <a:pPr marL="429895" algn="l">
                        <a:lnSpc>
                          <a:spcPct val="100000"/>
                        </a:lnSpc>
                        <a:spcBef>
                          <a:spcPts val="409"/>
                        </a:spcBef>
                      </a:pPr>
                      <a:r>
                        <a:rPr sz="1300" b="0" spc="-25" dirty="0">
                          <a:latin typeface="Open Sans"/>
                          <a:cs typeface="Open Sans"/>
                        </a:rPr>
                        <a:t>USD</a:t>
                      </a:r>
                      <a:endParaRPr sz="1300" b="0" dirty="0">
                        <a:latin typeface="Open Sans"/>
                        <a:cs typeface="Open Sans"/>
                      </a:endParaRPr>
                    </a:p>
                  </a:txBody>
                  <a:tcPr anchor="ctr"/>
                </a:tc>
                <a:tc>
                  <a:txBody>
                    <a:bodyPr/>
                    <a:lstStyle/>
                    <a:p>
                      <a:pPr marL="457200" algn="l">
                        <a:lnSpc>
                          <a:spcPct val="100000"/>
                        </a:lnSpc>
                        <a:spcBef>
                          <a:spcPts val="409"/>
                        </a:spcBef>
                      </a:pPr>
                      <a:r>
                        <a:rPr sz="1300" b="0" spc="-25" dirty="0">
                          <a:latin typeface="Open Sans"/>
                          <a:cs typeface="Open Sans"/>
                        </a:rPr>
                        <a:t>5.9</a:t>
                      </a:r>
                      <a:endParaRPr sz="1300" b="0" dirty="0">
                        <a:latin typeface="Open Sans"/>
                        <a:cs typeface="Open Sans"/>
                      </a:endParaRPr>
                    </a:p>
                  </a:txBody>
                  <a:tcPr anchor="ctr"/>
                </a:tc>
                <a:tc>
                  <a:txBody>
                    <a:bodyPr/>
                    <a:lstStyle/>
                    <a:p>
                      <a:pPr marL="427355" algn="l">
                        <a:lnSpc>
                          <a:spcPct val="100000"/>
                        </a:lnSpc>
                        <a:spcBef>
                          <a:spcPts val="409"/>
                        </a:spcBef>
                      </a:pPr>
                      <a:r>
                        <a:rPr sz="1300" b="0" spc="-25" dirty="0">
                          <a:latin typeface="Open Sans"/>
                          <a:cs typeface="Open Sans"/>
                        </a:rPr>
                        <a:t>2.2</a:t>
                      </a:r>
                      <a:endParaRPr sz="1300" b="0" dirty="0">
                        <a:latin typeface="Open Sans"/>
                        <a:cs typeface="Open Sans"/>
                      </a:endParaRPr>
                    </a:p>
                  </a:txBody>
                  <a:tcPr anchor="ctr"/>
                </a:tc>
                <a:tc>
                  <a:txBody>
                    <a:bodyPr/>
                    <a:lstStyle/>
                    <a:p>
                      <a:pPr marL="40449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5.4</a:t>
                      </a:r>
                      <a:endParaRPr sz="1300" b="0" dirty="0">
                        <a:solidFill>
                          <a:srgbClr val="CC0000"/>
                        </a:solidFill>
                        <a:latin typeface="Open Sans"/>
                        <a:cs typeface="Open Sans"/>
                      </a:endParaRPr>
                    </a:p>
                  </a:txBody>
                  <a:tcPr anchor="ctr"/>
                </a:tc>
                <a:tc>
                  <a:txBody>
                    <a:bodyPr/>
                    <a:lstStyle/>
                    <a:p>
                      <a:pPr marL="8255" algn="l">
                        <a:lnSpc>
                          <a:spcPct val="100000"/>
                        </a:lnSpc>
                        <a:spcBef>
                          <a:spcPts val="409"/>
                        </a:spcBef>
                      </a:pPr>
                      <a:r>
                        <a:rPr sz="1300" b="0" dirty="0">
                          <a:latin typeface="Open Sans"/>
                          <a:cs typeface="Open Sans"/>
                        </a:rPr>
                        <a:t>-</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R="130175" algn="l">
                        <a:lnSpc>
                          <a:spcPct val="100000"/>
                        </a:lnSpc>
                        <a:spcBef>
                          <a:spcPts val="409"/>
                        </a:spcBef>
                      </a:pPr>
                      <a:r>
                        <a:rPr sz="1300" b="0" dirty="0">
                          <a:latin typeface="Open Sans"/>
                          <a:cs typeface="Open Sans"/>
                        </a:rPr>
                        <a:t>-</a:t>
                      </a:r>
                    </a:p>
                  </a:txBody>
                  <a:tcPr anchor="ctr"/>
                </a:tc>
                <a:tc>
                  <a:txBody>
                    <a:bodyPr/>
                    <a:lstStyle/>
                    <a:p>
                      <a:pPr marL="39687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0.5</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21285" algn="l">
                        <a:lnSpc>
                          <a:spcPct val="100000"/>
                        </a:lnSpc>
                        <a:spcBef>
                          <a:spcPts val="409"/>
                        </a:spcBef>
                      </a:pPr>
                      <a:r>
                        <a:rPr sz="1300" b="0" dirty="0">
                          <a:latin typeface="Open Sans"/>
                          <a:cs typeface="Open Sans"/>
                        </a:rPr>
                        <a:t>-</a:t>
                      </a: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3"/>
                  </a:ext>
                </a:extLst>
              </a:tr>
              <a:tr h="304165">
                <a:tc>
                  <a:txBody>
                    <a:bodyPr/>
                    <a:lstStyle/>
                    <a:p>
                      <a:pPr marL="319088" indent="-57150" algn="l">
                        <a:lnSpc>
                          <a:spcPct val="100000"/>
                        </a:lnSpc>
                        <a:spcBef>
                          <a:spcPts val="260"/>
                        </a:spcBef>
                      </a:pPr>
                      <a:r>
                        <a:rPr sz="1300" b="0" dirty="0">
                          <a:solidFill>
                            <a:schemeClr val="tx1"/>
                          </a:solidFill>
                          <a:latin typeface="Open Sans"/>
                          <a:ea typeface="+mn-ea"/>
                          <a:cs typeface="Open Sans"/>
                        </a:rPr>
                        <a:t>JPMorgan Global Income</a:t>
                      </a:r>
                    </a:p>
                  </a:txBody>
                  <a:tcPr anchor="ctr"/>
                </a:tc>
                <a:tc>
                  <a:txBody>
                    <a:bodyPr/>
                    <a:lstStyle/>
                    <a:p>
                      <a:pPr marR="309245" algn="r">
                        <a:lnSpc>
                          <a:spcPct val="100000"/>
                        </a:lnSpc>
                        <a:spcBef>
                          <a:spcPts val="409"/>
                        </a:spcBef>
                      </a:pPr>
                      <a:r>
                        <a:rPr sz="1300" b="0" spc="-10" dirty="0">
                          <a:latin typeface="Open Sans"/>
                          <a:cs typeface="Open Sans"/>
                        </a:rPr>
                        <a:t>LU0762807625</a:t>
                      </a:r>
                      <a:endParaRPr sz="1300" b="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tc>
                <a:tc>
                  <a:txBody>
                    <a:bodyPr/>
                    <a:lstStyle/>
                    <a:p>
                      <a:pPr marL="430530" algn="l">
                        <a:lnSpc>
                          <a:spcPct val="100000"/>
                        </a:lnSpc>
                        <a:spcBef>
                          <a:spcPts val="409"/>
                        </a:spcBef>
                      </a:pPr>
                      <a:r>
                        <a:rPr sz="1300" b="0" spc="-25" dirty="0">
                          <a:latin typeface="Open Sans"/>
                          <a:cs typeface="Open Sans"/>
                        </a:rPr>
                        <a:t>USD</a:t>
                      </a:r>
                      <a:endParaRPr sz="1300" b="0">
                        <a:latin typeface="Open Sans"/>
                        <a:cs typeface="Open Sans"/>
                      </a:endParaRPr>
                    </a:p>
                  </a:txBody>
                  <a:tcPr anchor="ctr"/>
                </a:tc>
                <a:tc>
                  <a:txBody>
                    <a:bodyPr/>
                    <a:lstStyle/>
                    <a:p>
                      <a:pPr marL="457200" algn="l">
                        <a:lnSpc>
                          <a:spcPct val="100000"/>
                        </a:lnSpc>
                        <a:spcBef>
                          <a:spcPts val="409"/>
                        </a:spcBef>
                      </a:pPr>
                      <a:r>
                        <a:rPr sz="1300" b="0" spc="-25" dirty="0">
                          <a:latin typeface="Open Sans"/>
                          <a:cs typeface="Open Sans"/>
                        </a:rPr>
                        <a:t>2.4</a:t>
                      </a:r>
                      <a:endParaRPr sz="1300" b="0" dirty="0">
                        <a:latin typeface="Open Sans"/>
                        <a:cs typeface="Open Sans"/>
                      </a:endParaRPr>
                    </a:p>
                  </a:txBody>
                  <a:tcPr anchor="ctr"/>
                </a:tc>
                <a:tc>
                  <a:txBody>
                    <a:bodyPr/>
                    <a:lstStyle/>
                    <a:p>
                      <a:pPr marL="427355" algn="l">
                        <a:lnSpc>
                          <a:spcPct val="100000"/>
                        </a:lnSpc>
                        <a:spcBef>
                          <a:spcPts val="409"/>
                        </a:spcBef>
                      </a:pPr>
                      <a:r>
                        <a:rPr sz="1300" b="0" spc="-25" dirty="0">
                          <a:latin typeface="Open Sans"/>
                          <a:cs typeface="Open Sans"/>
                        </a:rPr>
                        <a:t>0.3</a:t>
                      </a:r>
                      <a:endParaRPr sz="1300" b="0">
                        <a:latin typeface="Open Sans"/>
                        <a:cs typeface="Open Sans"/>
                      </a:endParaRPr>
                    </a:p>
                  </a:txBody>
                  <a:tcPr anchor="ctr"/>
                </a:tc>
                <a:tc>
                  <a:txBody>
                    <a:bodyPr/>
                    <a:lstStyle/>
                    <a:p>
                      <a:pPr marL="40449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6.2</a:t>
                      </a:r>
                      <a:endParaRPr sz="1300" b="0" dirty="0">
                        <a:solidFill>
                          <a:srgbClr val="CC0000"/>
                        </a:solidFill>
                        <a:latin typeface="Open Sans"/>
                        <a:cs typeface="Open Sans"/>
                      </a:endParaRPr>
                    </a:p>
                  </a:txBody>
                  <a:tcPr anchor="ctr"/>
                </a:tc>
                <a:tc>
                  <a:txBody>
                    <a:bodyPr/>
                    <a:lstStyle/>
                    <a:p>
                      <a:pPr marL="530860" algn="l">
                        <a:lnSpc>
                          <a:spcPct val="100000"/>
                        </a:lnSpc>
                        <a:spcBef>
                          <a:spcPts val="409"/>
                        </a:spcBef>
                      </a:pPr>
                      <a:r>
                        <a:rPr sz="1300" b="0" spc="-25" dirty="0">
                          <a:latin typeface="Open Sans"/>
                          <a:cs typeface="Open Sans"/>
                        </a:rPr>
                        <a:t>5.9</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L="417195" algn="l">
                        <a:lnSpc>
                          <a:spcPct val="100000"/>
                        </a:lnSpc>
                        <a:spcBef>
                          <a:spcPts val="409"/>
                        </a:spcBef>
                      </a:pPr>
                      <a:r>
                        <a:rPr sz="1300" b="0" spc="-25" dirty="0">
                          <a:latin typeface="Open Sans"/>
                          <a:cs typeface="Open Sans"/>
                        </a:rPr>
                        <a:t>9.4</a:t>
                      </a:r>
                      <a:endParaRPr sz="1300" b="0" dirty="0">
                        <a:latin typeface="Open Sans"/>
                        <a:cs typeface="Open Sans"/>
                      </a:endParaRPr>
                    </a:p>
                  </a:txBody>
                  <a:tcPr anchor="ctr"/>
                </a:tc>
                <a:tc>
                  <a:txBody>
                    <a:bodyPr/>
                    <a:lstStyle/>
                    <a:p>
                      <a:pPr marL="39687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0.7</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11760" algn="l">
                        <a:lnSpc>
                          <a:spcPct val="100000"/>
                        </a:lnSpc>
                        <a:spcBef>
                          <a:spcPts val="409"/>
                        </a:spcBef>
                      </a:pPr>
                      <a:r>
                        <a:rPr sz="1300" b="0" spc="-25" dirty="0">
                          <a:latin typeface="Open Sans"/>
                          <a:cs typeface="Open Sans"/>
                        </a:rPr>
                        <a:t>0.5</a:t>
                      </a:r>
                      <a:endParaRPr sz="1300" b="0">
                        <a:latin typeface="Open Sans"/>
                        <a:cs typeface="Open Sans"/>
                      </a:endParaRP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4"/>
                  </a:ext>
                </a:extLst>
              </a:tr>
              <a:tr h="304165">
                <a:tc>
                  <a:txBody>
                    <a:bodyPr/>
                    <a:lstStyle/>
                    <a:p>
                      <a:pPr marL="261938" marR="267970" indent="0" algn="l">
                        <a:lnSpc>
                          <a:spcPct val="100000"/>
                        </a:lnSpc>
                        <a:spcBef>
                          <a:spcPts val="260"/>
                        </a:spcBef>
                      </a:pPr>
                      <a:r>
                        <a:rPr sz="1300" b="0" dirty="0">
                          <a:solidFill>
                            <a:schemeClr val="tx1"/>
                          </a:solidFill>
                          <a:latin typeface="Open Sans"/>
                          <a:ea typeface="+mn-ea"/>
                          <a:cs typeface="Open Sans"/>
                        </a:rPr>
                        <a:t>NinetyOne Global Multi-Asset Income</a:t>
                      </a:r>
                    </a:p>
                  </a:txBody>
                  <a:tcPr anchor="ctr"/>
                </a:tc>
                <a:tc>
                  <a:txBody>
                    <a:bodyPr/>
                    <a:lstStyle/>
                    <a:p>
                      <a:pPr marR="309245" algn="r">
                        <a:lnSpc>
                          <a:spcPct val="100000"/>
                        </a:lnSpc>
                        <a:spcBef>
                          <a:spcPts val="409"/>
                        </a:spcBef>
                      </a:pPr>
                      <a:r>
                        <a:rPr sz="1300" b="0" spc="-10" dirty="0">
                          <a:latin typeface="Open Sans"/>
                          <a:cs typeface="Open Sans"/>
                        </a:rPr>
                        <a:t>LU0972617095</a:t>
                      </a:r>
                      <a:endParaRPr sz="1300" b="0" dirty="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t>
                      </a:r>
                    </a:p>
                  </a:txBody>
                  <a:tcPr anchor="ctr"/>
                </a:tc>
                <a:tc>
                  <a:txBody>
                    <a:bodyPr/>
                    <a:lstStyle/>
                    <a:p>
                      <a:pPr marL="430530" algn="l">
                        <a:lnSpc>
                          <a:spcPct val="100000"/>
                        </a:lnSpc>
                        <a:spcBef>
                          <a:spcPts val="409"/>
                        </a:spcBef>
                      </a:pPr>
                      <a:r>
                        <a:rPr sz="1300" b="0" spc="-25" dirty="0">
                          <a:latin typeface="Open Sans"/>
                          <a:cs typeface="Open Sans"/>
                        </a:rPr>
                        <a:t>USD</a:t>
                      </a:r>
                      <a:endParaRPr sz="1300" b="0" dirty="0">
                        <a:latin typeface="Open Sans"/>
                        <a:cs typeface="Open Sans"/>
                      </a:endParaRPr>
                    </a:p>
                  </a:txBody>
                  <a:tcPr anchor="ctr"/>
                </a:tc>
                <a:tc>
                  <a:txBody>
                    <a:bodyPr/>
                    <a:lstStyle/>
                    <a:p>
                      <a:pPr marL="457834" algn="l">
                        <a:lnSpc>
                          <a:spcPct val="100000"/>
                        </a:lnSpc>
                        <a:spcBef>
                          <a:spcPts val="409"/>
                        </a:spcBef>
                      </a:pPr>
                      <a:r>
                        <a:rPr sz="1300" b="0" spc="-25" dirty="0">
                          <a:latin typeface="Open Sans"/>
                          <a:cs typeface="Open Sans"/>
                        </a:rPr>
                        <a:t>3.0</a:t>
                      </a:r>
                      <a:endParaRPr sz="1300" b="0" dirty="0">
                        <a:latin typeface="Open Sans"/>
                        <a:cs typeface="Open Sans"/>
                      </a:endParaRPr>
                    </a:p>
                  </a:txBody>
                  <a:tcPr anchor="ctr"/>
                </a:tc>
                <a:tc>
                  <a:txBody>
                    <a:bodyPr/>
                    <a:lstStyle/>
                    <a:p>
                      <a:pPr marL="427990" algn="l">
                        <a:lnSpc>
                          <a:spcPct val="100000"/>
                        </a:lnSpc>
                        <a:spcBef>
                          <a:spcPts val="409"/>
                        </a:spcBef>
                      </a:pPr>
                      <a:r>
                        <a:rPr sz="1300" b="0" spc="-25" dirty="0">
                          <a:latin typeface="Open Sans"/>
                          <a:cs typeface="Open Sans"/>
                        </a:rPr>
                        <a:t>1.9</a:t>
                      </a:r>
                      <a:endParaRPr sz="1300" b="0">
                        <a:latin typeface="Open Sans"/>
                        <a:cs typeface="Open Sans"/>
                      </a:endParaRPr>
                    </a:p>
                  </a:txBody>
                  <a:tcPr anchor="ctr"/>
                </a:tc>
                <a:tc>
                  <a:txBody>
                    <a:bodyPr/>
                    <a:lstStyle/>
                    <a:p>
                      <a:pPr marL="40513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0.5</a:t>
                      </a:r>
                      <a:endParaRPr sz="1300" b="0">
                        <a:solidFill>
                          <a:srgbClr val="CC0000"/>
                        </a:solidFill>
                        <a:latin typeface="Open Sans"/>
                        <a:cs typeface="Open Sans"/>
                      </a:endParaRPr>
                    </a:p>
                  </a:txBody>
                  <a:tcPr anchor="ctr"/>
                </a:tc>
                <a:tc>
                  <a:txBody>
                    <a:bodyPr/>
                    <a:lstStyle/>
                    <a:p>
                      <a:pPr marL="531495" algn="l">
                        <a:lnSpc>
                          <a:spcPct val="100000"/>
                        </a:lnSpc>
                        <a:spcBef>
                          <a:spcPts val="409"/>
                        </a:spcBef>
                      </a:pPr>
                      <a:r>
                        <a:rPr sz="1300" b="0" spc="-25" dirty="0">
                          <a:latin typeface="Open Sans"/>
                          <a:cs typeface="Open Sans"/>
                        </a:rPr>
                        <a:t>3.4</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L="417195" algn="l">
                        <a:lnSpc>
                          <a:spcPct val="100000"/>
                        </a:lnSpc>
                        <a:spcBef>
                          <a:spcPts val="409"/>
                        </a:spcBef>
                      </a:pPr>
                      <a:r>
                        <a:rPr sz="1300" b="0" spc="-25" dirty="0">
                          <a:latin typeface="Open Sans"/>
                          <a:cs typeface="Open Sans"/>
                        </a:rPr>
                        <a:t>5.3</a:t>
                      </a:r>
                      <a:endParaRPr sz="1300" b="0" dirty="0">
                        <a:latin typeface="Open Sans"/>
                        <a:cs typeface="Open Sans"/>
                      </a:endParaRPr>
                    </a:p>
                  </a:txBody>
                  <a:tcPr anchor="ctr"/>
                </a:tc>
                <a:tc>
                  <a:txBody>
                    <a:bodyPr/>
                    <a:lstStyle/>
                    <a:p>
                      <a:pPr marL="39687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0.5</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11125" algn="l">
                        <a:lnSpc>
                          <a:spcPct val="100000"/>
                        </a:lnSpc>
                        <a:spcBef>
                          <a:spcPts val="409"/>
                        </a:spcBef>
                      </a:pPr>
                      <a:r>
                        <a:rPr sz="1300" b="0" spc="-25" dirty="0">
                          <a:latin typeface="Open Sans"/>
                          <a:cs typeface="Open Sans"/>
                        </a:rPr>
                        <a:t>0.4</a:t>
                      </a:r>
                      <a:endParaRPr sz="1300" b="0" dirty="0">
                        <a:latin typeface="Open Sans"/>
                        <a:cs typeface="Open Sans"/>
                      </a:endParaRP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5"/>
                  </a:ext>
                </a:extLst>
              </a:tr>
              <a:tr h="304165">
                <a:tc>
                  <a:txBody>
                    <a:bodyPr/>
                    <a:lstStyle/>
                    <a:p>
                      <a:pPr marL="319088" marR="232410" indent="-57150" algn="l">
                        <a:lnSpc>
                          <a:spcPct val="100000"/>
                        </a:lnSpc>
                        <a:spcBef>
                          <a:spcPts val="260"/>
                        </a:spcBef>
                      </a:pPr>
                      <a:r>
                        <a:rPr sz="1300" b="0" dirty="0">
                          <a:solidFill>
                            <a:schemeClr val="tx1"/>
                          </a:solidFill>
                          <a:latin typeface="Open Sans"/>
                          <a:ea typeface="+mn-ea"/>
                          <a:cs typeface="Open Sans"/>
                        </a:rPr>
                        <a:t>First Eagle Amundi International Fund</a:t>
                      </a:r>
                    </a:p>
                  </a:txBody>
                  <a:tcPr anchor="ctr"/>
                </a:tc>
                <a:tc>
                  <a:txBody>
                    <a:bodyPr/>
                    <a:lstStyle/>
                    <a:p>
                      <a:pPr marR="309245" algn="r">
                        <a:lnSpc>
                          <a:spcPct val="100000"/>
                        </a:lnSpc>
                        <a:spcBef>
                          <a:spcPts val="409"/>
                        </a:spcBef>
                      </a:pPr>
                      <a:r>
                        <a:rPr sz="1300" b="0" spc="-10" dirty="0">
                          <a:latin typeface="Open Sans"/>
                          <a:cs typeface="Open Sans"/>
                        </a:rPr>
                        <a:t>LU0068578508</a:t>
                      </a:r>
                      <a:endParaRPr sz="1300" b="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tc>
                <a:tc>
                  <a:txBody>
                    <a:bodyPr/>
                    <a:lstStyle/>
                    <a:p>
                      <a:pPr marL="430530" algn="l">
                        <a:lnSpc>
                          <a:spcPct val="100000"/>
                        </a:lnSpc>
                        <a:spcBef>
                          <a:spcPts val="409"/>
                        </a:spcBef>
                      </a:pPr>
                      <a:r>
                        <a:rPr sz="1300" b="0" spc="-25" dirty="0">
                          <a:latin typeface="Open Sans"/>
                          <a:cs typeface="Open Sans"/>
                        </a:rPr>
                        <a:t>USD</a:t>
                      </a:r>
                      <a:endParaRPr sz="1300" b="0" dirty="0">
                        <a:latin typeface="Open Sans"/>
                        <a:cs typeface="Open Sans"/>
                      </a:endParaRPr>
                    </a:p>
                  </a:txBody>
                  <a:tcPr anchor="ctr"/>
                </a:tc>
                <a:tc>
                  <a:txBody>
                    <a:bodyPr/>
                    <a:lstStyle/>
                    <a:p>
                      <a:pPr marL="457834" algn="l">
                        <a:lnSpc>
                          <a:spcPct val="100000"/>
                        </a:lnSpc>
                        <a:spcBef>
                          <a:spcPts val="409"/>
                        </a:spcBef>
                      </a:pPr>
                      <a:r>
                        <a:rPr sz="1300" b="0" spc="-25" dirty="0">
                          <a:latin typeface="Open Sans"/>
                          <a:cs typeface="Open Sans"/>
                        </a:rPr>
                        <a:t>5.1</a:t>
                      </a:r>
                      <a:endParaRPr sz="1300" b="0" dirty="0">
                        <a:latin typeface="Open Sans"/>
                        <a:cs typeface="Open Sans"/>
                      </a:endParaRPr>
                    </a:p>
                  </a:txBody>
                  <a:tcPr anchor="ctr"/>
                </a:tc>
                <a:tc>
                  <a:txBody>
                    <a:bodyPr/>
                    <a:lstStyle/>
                    <a:p>
                      <a:pPr marL="427990" algn="l">
                        <a:lnSpc>
                          <a:spcPct val="100000"/>
                        </a:lnSpc>
                        <a:spcBef>
                          <a:spcPts val="409"/>
                        </a:spcBef>
                      </a:pPr>
                      <a:r>
                        <a:rPr sz="1300" b="0" spc="-25" dirty="0">
                          <a:latin typeface="Open Sans"/>
                          <a:cs typeface="Open Sans"/>
                        </a:rPr>
                        <a:t>1.7</a:t>
                      </a:r>
                      <a:endParaRPr sz="1300" b="0">
                        <a:latin typeface="Open Sans"/>
                        <a:cs typeface="Open Sans"/>
                      </a:endParaRPr>
                    </a:p>
                  </a:txBody>
                  <a:tcPr anchor="ctr"/>
                </a:tc>
                <a:tc>
                  <a:txBody>
                    <a:bodyPr/>
                    <a:lstStyle/>
                    <a:p>
                      <a:pPr marL="40513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4.5</a:t>
                      </a:r>
                      <a:endParaRPr sz="1300" b="0" dirty="0">
                        <a:solidFill>
                          <a:srgbClr val="CC0000"/>
                        </a:solidFill>
                        <a:latin typeface="Open Sans"/>
                        <a:cs typeface="Open Sans"/>
                      </a:endParaRPr>
                    </a:p>
                  </a:txBody>
                  <a:tcPr anchor="ctr"/>
                </a:tc>
                <a:tc>
                  <a:txBody>
                    <a:bodyPr/>
                    <a:lstStyle/>
                    <a:p>
                      <a:pPr marL="488315" algn="l">
                        <a:lnSpc>
                          <a:spcPct val="100000"/>
                        </a:lnSpc>
                        <a:spcBef>
                          <a:spcPts val="409"/>
                        </a:spcBef>
                      </a:pPr>
                      <a:r>
                        <a:rPr sz="1300" b="0" spc="-20" dirty="0">
                          <a:latin typeface="Open Sans"/>
                          <a:cs typeface="Open Sans"/>
                        </a:rPr>
                        <a:t>11.5</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L="374015" algn="l">
                        <a:lnSpc>
                          <a:spcPct val="100000"/>
                        </a:lnSpc>
                        <a:spcBef>
                          <a:spcPts val="409"/>
                        </a:spcBef>
                      </a:pPr>
                      <a:r>
                        <a:rPr sz="1300" b="0" spc="-20" dirty="0">
                          <a:latin typeface="Open Sans"/>
                          <a:cs typeface="Open Sans"/>
                        </a:rPr>
                        <a:t>14.7</a:t>
                      </a:r>
                      <a:endParaRPr sz="1300" b="0" dirty="0">
                        <a:latin typeface="Open Sans"/>
                        <a:cs typeface="Open Sans"/>
                      </a:endParaRPr>
                    </a:p>
                  </a:txBody>
                  <a:tcPr anchor="ctr"/>
                </a:tc>
                <a:tc>
                  <a:txBody>
                    <a:bodyPr/>
                    <a:lstStyle/>
                    <a:p>
                      <a:pPr marL="39687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0.3</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11125" algn="l">
                        <a:lnSpc>
                          <a:spcPct val="100000"/>
                        </a:lnSpc>
                        <a:spcBef>
                          <a:spcPts val="409"/>
                        </a:spcBef>
                      </a:pPr>
                      <a:r>
                        <a:rPr sz="1300" b="0" spc="-25" dirty="0">
                          <a:latin typeface="Open Sans"/>
                          <a:cs typeface="Open Sans"/>
                        </a:rPr>
                        <a:t>0.7</a:t>
                      </a:r>
                      <a:endParaRPr sz="1300" b="0">
                        <a:latin typeface="Open Sans"/>
                        <a:cs typeface="Open Sans"/>
                      </a:endParaRP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6"/>
                  </a:ext>
                </a:extLst>
              </a:tr>
              <a:tr h="304165">
                <a:tc>
                  <a:txBody>
                    <a:bodyPr/>
                    <a:lstStyle/>
                    <a:p>
                      <a:pPr marL="319088" indent="-57150">
                        <a:lnSpc>
                          <a:spcPct val="100000"/>
                        </a:lnSpc>
                        <a:spcBef>
                          <a:spcPts val="260"/>
                        </a:spcBef>
                      </a:pPr>
                      <a:r>
                        <a:rPr sz="1300" b="0" dirty="0">
                          <a:solidFill>
                            <a:schemeClr val="tx1"/>
                          </a:solidFill>
                          <a:latin typeface="Open Sans"/>
                          <a:ea typeface="+mn-ea"/>
                          <a:cs typeface="Open Sans"/>
                        </a:rPr>
                        <a:t>Amundi Real Assets Target Income</a:t>
                      </a:r>
                    </a:p>
                  </a:txBody>
                  <a:tcPr anchor="ctr"/>
                </a:tc>
                <a:tc>
                  <a:txBody>
                    <a:bodyPr/>
                    <a:lstStyle/>
                    <a:p>
                      <a:pPr marR="309245" algn="r">
                        <a:lnSpc>
                          <a:spcPct val="100000"/>
                        </a:lnSpc>
                        <a:spcBef>
                          <a:spcPts val="409"/>
                        </a:spcBef>
                      </a:pPr>
                      <a:r>
                        <a:rPr sz="1300" b="0" spc="-10" dirty="0">
                          <a:latin typeface="Open Sans"/>
                          <a:cs typeface="Open Sans"/>
                        </a:rPr>
                        <a:t>LU1883866441</a:t>
                      </a:r>
                      <a:endParaRPr sz="1300" b="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tc>
                <a:tc>
                  <a:txBody>
                    <a:bodyPr/>
                    <a:lstStyle/>
                    <a:p>
                      <a:pPr marL="430530" algn="l">
                        <a:lnSpc>
                          <a:spcPct val="100000"/>
                        </a:lnSpc>
                        <a:spcBef>
                          <a:spcPts val="409"/>
                        </a:spcBef>
                      </a:pPr>
                      <a:r>
                        <a:rPr sz="1300" b="0" spc="-25" dirty="0">
                          <a:latin typeface="Open Sans"/>
                          <a:cs typeface="Open Sans"/>
                        </a:rPr>
                        <a:t>USD</a:t>
                      </a:r>
                      <a:endParaRPr sz="1300" b="0" dirty="0">
                        <a:latin typeface="Open Sans"/>
                        <a:cs typeface="Open Sans"/>
                      </a:endParaRPr>
                    </a:p>
                  </a:txBody>
                  <a:tcPr anchor="ctr"/>
                </a:tc>
                <a:tc>
                  <a:txBody>
                    <a:bodyPr/>
                    <a:lstStyle/>
                    <a:p>
                      <a:pPr marL="457834" algn="l">
                        <a:lnSpc>
                          <a:spcPct val="100000"/>
                        </a:lnSpc>
                        <a:spcBef>
                          <a:spcPts val="409"/>
                        </a:spcBef>
                      </a:pPr>
                      <a:r>
                        <a:rPr sz="1300" b="0" spc="-25" dirty="0">
                          <a:latin typeface="Open Sans"/>
                          <a:cs typeface="Open Sans"/>
                        </a:rPr>
                        <a:t>2.5</a:t>
                      </a:r>
                      <a:endParaRPr sz="1300" b="0">
                        <a:latin typeface="Open Sans"/>
                        <a:cs typeface="Open Sans"/>
                      </a:endParaRPr>
                    </a:p>
                  </a:txBody>
                  <a:tcPr anchor="ctr"/>
                </a:tc>
                <a:tc>
                  <a:txBody>
                    <a:bodyPr/>
                    <a:lstStyle/>
                    <a:p>
                      <a:pPr marL="40259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0.1</a:t>
                      </a:r>
                      <a:endParaRPr sz="1300" b="0">
                        <a:latin typeface="Open Sans"/>
                        <a:cs typeface="Open Sans"/>
                      </a:endParaRPr>
                    </a:p>
                  </a:txBody>
                  <a:tcPr anchor="ctr"/>
                </a:tc>
                <a:tc>
                  <a:txBody>
                    <a:bodyPr/>
                    <a:lstStyle/>
                    <a:p>
                      <a:pPr marL="40513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4.6</a:t>
                      </a:r>
                      <a:endParaRPr sz="1300" b="0" dirty="0">
                        <a:solidFill>
                          <a:srgbClr val="CC0000"/>
                        </a:solidFill>
                        <a:latin typeface="Open Sans"/>
                        <a:cs typeface="Open Sans"/>
                      </a:endParaRPr>
                    </a:p>
                  </a:txBody>
                  <a:tcPr anchor="ctr"/>
                </a:tc>
                <a:tc>
                  <a:txBody>
                    <a:bodyPr/>
                    <a:lstStyle/>
                    <a:p>
                      <a:pPr marL="488315" algn="l">
                        <a:lnSpc>
                          <a:spcPct val="100000"/>
                        </a:lnSpc>
                        <a:spcBef>
                          <a:spcPts val="409"/>
                        </a:spcBef>
                      </a:pPr>
                      <a:r>
                        <a:rPr sz="1300" b="0" spc="-20" dirty="0">
                          <a:latin typeface="Open Sans"/>
                          <a:cs typeface="Open Sans"/>
                        </a:rPr>
                        <a:t>10.1</a:t>
                      </a:r>
                      <a:endParaRPr sz="1300" b="0">
                        <a:latin typeface="Open Sans"/>
                        <a:cs typeface="Open Sans"/>
                      </a:endParaRPr>
                    </a:p>
                  </a:txBody>
                  <a:tcPr anchor="ctr"/>
                </a:tc>
                <a:tc>
                  <a:txBody>
                    <a:bodyPr/>
                    <a:lstStyle/>
                    <a:p>
                      <a:pPr algn="l">
                        <a:lnSpc>
                          <a:spcPct val="100000"/>
                        </a:lnSpc>
                      </a:pPr>
                      <a:endParaRPr sz="1200" b="0">
                        <a:latin typeface="Times New Roman"/>
                        <a:cs typeface="Times New Roman"/>
                      </a:endParaRPr>
                    </a:p>
                  </a:txBody>
                  <a:tcPr anchor="ctr"/>
                </a:tc>
                <a:tc>
                  <a:txBody>
                    <a:bodyPr/>
                    <a:lstStyle/>
                    <a:p>
                      <a:pPr marL="374015" algn="l">
                        <a:lnSpc>
                          <a:spcPct val="100000"/>
                        </a:lnSpc>
                        <a:spcBef>
                          <a:spcPts val="409"/>
                        </a:spcBef>
                      </a:pPr>
                      <a:r>
                        <a:rPr sz="1300" b="0" spc="-20" dirty="0">
                          <a:latin typeface="Open Sans"/>
                          <a:cs typeface="Open Sans"/>
                        </a:rPr>
                        <a:t>11.7</a:t>
                      </a:r>
                      <a:endParaRPr sz="1300" b="0" dirty="0">
                        <a:latin typeface="Open Sans"/>
                        <a:cs typeface="Open Sans"/>
                      </a:endParaRPr>
                    </a:p>
                  </a:txBody>
                  <a:tcPr anchor="ctr"/>
                </a:tc>
                <a:tc>
                  <a:txBody>
                    <a:bodyPr/>
                    <a:lstStyle/>
                    <a:p>
                      <a:pPr marL="396875"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0.4</a:t>
                      </a:r>
                      <a:endParaRPr sz="1300" b="0" dirty="0">
                        <a:solidFill>
                          <a:srgbClr val="CC0000"/>
                        </a:solidFill>
                        <a:latin typeface="Open Sans"/>
                        <a:cs typeface="Open Sans"/>
                      </a:endParaRPr>
                    </a:p>
                  </a:txBody>
                  <a:tcPr anchor="ctr">
                    <a:solidFill>
                      <a:schemeClr val="bg1">
                        <a:lumMod val="95000"/>
                      </a:schemeClr>
                    </a:solidFill>
                  </a:tcPr>
                </a:tc>
                <a:tc>
                  <a:txBody>
                    <a:bodyPr/>
                    <a:lstStyle/>
                    <a:p>
                      <a:pPr marR="111125" algn="l">
                        <a:lnSpc>
                          <a:spcPct val="100000"/>
                        </a:lnSpc>
                        <a:spcBef>
                          <a:spcPts val="409"/>
                        </a:spcBef>
                      </a:pPr>
                      <a:r>
                        <a:rPr sz="1300" b="0" spc="-25" dirty="0">
                          <a:latin typeface="Open Sans"/>
                          <a:cs typeface="Open Sans"/>
                        </a:rPr>
                        <a:t>0.8</a:t>
                      </a:r>
                      <a:endParaRPr sz="1300" b="0" dirty="0">
                        <a:latin typeface="Open Sans"/>
                        <a:cs typeface="Open Sans"/>
                      </a:endParaRPr>
                    </a:p>
                  </a:txBody>
                  <a:tcPr anchor="ctr">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7"/>
                  </a:ext>
                </a:extLst>
              </a:tr>
              <a:tr h="292100">
                <a:tc>
                  <a:txBody>
                    <a:bodyPr/>
                    <a:lstStyle/>
                    <a:p>
                      <a:pPr marL="319088" indent="-57150">
                        <a:lnSpc>
                          <a:spcPct val="100000"/>
                        </a:lnSpc>
                        <a:spcBef>
                          <a:spcPts val="260"/>
                        </a:spcBef>
                      </a:pPr>
                      <a:r>
                        <a:rPr sz="1300" b="0" dirty="0">
                          <a:solidFill>
                            <a:schemeClr val="tx1"/>
                          </a:solidFill>
                          <a:latin typeface="Open Sans"/>
                          <a:ea typeface="+mn-ea"/>
                          <a:cs typeface="Open Sans"/>
                        </a:rPr>
                        <a:t>BGF ESG Multi-Asset Fund</a:t>
                      </a:r>
                    </a:p>
                  </a:txBody>
                  <a:tcPr anchor="ctr">
                    <a:lnB w="12700" cap="flat" cmpd="sng" algn="ctr">
                      <a:solidFill>
                        <a:schemeClr val="tx1"/>
                      </a:solidFill>
                      <a:prstDash val="solid"/>
                      <a:round/>
                      <a:headEnd type="none" w="med" len="med"/>
                      <a:tailEnd type="none" w="med" len="med"/>
                    </a:lnB>
                  </a:tcPr>
                </a:tc>
                <a:tc>
                  <a:txBody>
                    <a:bodyPr/>
                    <a:lstStyle/>
                    <a:p>
                      <a:pPr marR="322580" algn="r">
                        <a:lnSpc>
                          <a:spcPct val="100000"/>
                        </a:lnSpc>
                        <a:spcBef>
                          <a:spcPts val="409"/>
                        </a:spcBef>
                      </a:pPr>
                      <a:r>
                        <a:rPr sz="1300" b="0" spc="-10" dirty="0">
                          <a:latin typeface="Open Sans"/>
                          <a:cs typeface="Open Sans"/>
                        </a:rPr>
                        <a:t>LU0494093205</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a:t>
                      </a:r>
                    </a:p>
                  </a:txBody>
                  <a:tcPr anchor="ctr">
                    <a:lnB w="12700" cap="flat" cmpd="sng" algn="ctr">
                      <a:solidFill>
                        <a:schemeClr val="tx1"/>
                      </a:solidFill>
                      <a:prstDash val="solid"/>
                      <a:round/>
                      <a:headEnd type="none" w="med" len="med"/>
                      <a:tailEnd type="none" w="med" len="med"/>
                    </a:lnB>
                  </a:tcPr>
                </a:tc>
                <a:tc>
                  <a:txBody>
                    <a:bodyPr/>
                    <a:lstStyle/>
                    <a:p>
                      <a:pPr marL="416559" algn="l">
                        <a:lnSpc>
                          <a:spcPct val="100000"/>
                        </a:lnSpc>
                        <a:spcBef>
                          <a:spcPts val="409"/>
                        </a:spcBef>
                      </a:pPr>
                      <a:r>
                        <a:rPr sz="1300" b="0" spc="-25" dirty="0">
                          <a:latin typeface="Open Sans"/>
                          <a:cs typeface="Open Sans"/>
                        </a:rPr>
                        <a:t>USD</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443865" algn="l">
                        <a:lnSpc>
                          <a:spcPct val="100000"/>
                        </a:lnSpc>
                        <a:spcBef>
                          <a:spcPts val="409"/>
                        </a:spcBef>
                      </a:pPr>
                      <a:r>
                        <a:rPr sz="1300" b="0" spc="-25" dirty="0">
                          <a:latin typeface="Open Sans"/>
                          <a:cs typeface="Open Sans"/>
                        </a:rPr>
                        <a:t>2.8</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414020" algn="l">
                        <a:lnSpc>
                          <a:spcPct val="100000"/>
                        </a:lnSpc>
                        <a:spcBef>
                          <a:spcPts val="409"/>
                        </a:spcBef>
                      </a:pPr>
                      <a:r>
                        <a:rPr sz="1300" b="0" spc="-25" dirty="0">
                          <a:latin typeface="Open Sans"/>
                          <a:cs typeface="Open Sans"/>
                        </a:rPr>
                        <a:t>0.5</a:t>
                      </a:r>
                      <a:endParaRPr sz="1300" b="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39116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6.8</a:t>
                      </a:r>
                      <a:endParaRPr sz="1300" b="0" dirty="0">
                        <a:solidFill>
                          <a:srgbClr val="CC0000"/>
                        </a:solidFill>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517525" algn="l">
                        <a:lnSpc>
                          <a:spcPct val="100000"/>
                        </a:lnSpc>
                        <a:spcBef>
                          <a:spcPts val="409"/>
                        </a:spcBef>
                      </a:pPr>
                      <a:r>
                        <a:rPr sz="1300" b="0" spc="-25" dirty="0">
                          <a:latin typeface="Open Sans"/>
                          <a:cs typeface="Open Sans"/>
                        </a:rPr>
                        <a:t>7.2</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algn="l">
                        <a:lnSpc>
                          <a:spcPct val="100000"/>
                        </a:lnSpc>
                      </a:pPr>
                      <a:endParaRPr sz="1200" b="0">
                        <a:latin typeface="Times New Roman"/>
                        <a:cs typeface="Times New Roman"/>
                      </a:endParaRPr>
                    </a:p>
                  </a:txBody>
                  <a:tcPr anchor="ctr">
                    <a:lnB w="12700" cap="flat" cmpd="sng" algn="ctr">
                      <a:solidFill>
                        <a:schemeClr val="tx1"/>
                      </a:solidFill>
                      <a:prstDash val="solid"/>
                      <a:round/>
                      <a:headEnd type="none" w="med" len="med"/>
                      <a:tailEnd type="none" w="med" len="med"/>
                    </a:lnB>
                  </a:tcPr>
                </a:tc>
                <a:tc>
                  <a:txBody>
                    <a:bodyPr/>
                    <a:lstStyle/>
                    <a:p>
                      <a:pPr marL="403860" algn="l">
                        <a:lnSpc>
                          <a:spcPct val="100000"/>
                        </a:lnSpc>
                        <a:spcBef>
                          <a:spcPts val="409"/>
                        </a:spcBef>
                      </a:pPr>
                      <a:r>
                        <a:rPr sz="1300" b="0" spc="-25" dirty="0">
                          <a:latin typeface="Open Sans"/>
                          <a:cs typeface="Open Sans"/>
                        </a:rPr>
                        <a:t>9.4</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383540" algn="l">
                        <a:lnSpc>
                          <a:spcPct val="100000"/>
                        </a:lnSpc>
                        <a:spcBef>
                          <a:spcPts val="409"/>
                        </a:spcBef>
                      </a:pPr>
                      <a:r>
                        <a:rPr sz="1300" b="0" spc="-10" dirty="0">
                          <a:solidFill>
                            <a:srgbClr val="CC0000"/>
                          </a:solidFill>
                          <a:latin typeface="Open Sans"/>
                          <a:cs typeface="Open Sans"/>
                        </a:rPr>
                        <a:t>-</a:t>
                      </a:r>
                      <a:r>
                        <a:rPr sz="1300" b="0" spc="-25" dirty="0">
                          <a:solidFill>
                            <a:srgbClr val="CC0000"/>
                          </a:solidFill>
                          <a:latin typeface="Open Sans"/>
                          <a:cs typeface="Open Sans"/>
                        </a:rPr>
                        <a:t>0.9</a:t>
                      </a:r>
                      <a:endParaRPr sz="1300" b="0" dirty="0">
                        <a:solidFill>
                          <a:srgbClr val="CC0000"/>
                        </a:solidFill>
                        <a:latin typeface="Open Sans"/>
                        <a:cs typeface="Open Sans"/>
                      </a:endParaRP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R="138430" algn="l">
                        <a:lnSpc>
                          <a:spcPct val="100000"/>
                        </a:lnSpc>
                        <a:spcBef>
                          <a:spcPts val="409"/>
                        </a:spcBef>
                      </a:pPr>
                      <a:r>
                        <a:rPr sz="1300" b="0" spc="-25" dirty="0">
                          <a:latin typeface="Open Sans"/>
                          <a:cs typeface="Open Sans"/>
                        </a:rPr>
                        <a:t>0.7</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indent="0" algn="l">
                        <a:lnSpc>
                          <a:spcPct val="100000"/>
                        </a:lnSpc>
                        <a:spcBef>
                          <a:spcPts val="260"/>
                        </a:spcBef>
                      </a:pPr>
                      <a:r>
                        <a:rPr sz="1300" b="0" spc="-25" dirty="0">
                          <a:solidFill>
                            <a:schemeClr val="tx1"/>
                          </a:solidFill>
                          <a:latin typeface="Open Sans"/>
                          <a:ea typeface="+mn-ea"/>
                          <a:cs typeface="Open Sans"/>
                        </a:rPr>
                        <a:t>3</a:t>
                      </a:r>
                    </a:p>
                  </a:txBody>
                  <a:tcPr anchor="ctr">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8"/>
                  </a:ext>
                </a:extLst>
              </a:tr>
              <a:tr h="318770">
                <a:tc>
                  <a:txBody>
                    <a:bodyPr/>
                    <a:lstStyle/>
                    <a:p>
                      <a:pPr marL="476250">
                        <a:lnSpc>
                          <a:spcPct val="100000"/>
                        </a:lnSpc>
                        <a:spcBef>
                          <a:spcPts val="509"/>
                        </a:spcBef>
                      </a:pPr>
                      <a:r>
                        <a:rPr lang="en-SG" sz="1300" b="0"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50%</a:t>
                      </a:r>
                      <a:r>
                        <a:rPr sz="1300" b="0" spc="60"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MSCI</a:t>
                      </a:r>
                      <a:r>
                        <a:rPr sz="1300" b="0" spc="15"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World</a:t>
                      </a:r>
                      <a:r>
                        <a:rPr sz="1300" b="0" spc="55"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a:t>
                      </a:r>
                      <a:r>
                        <a:rPr sz="1300" b="0" spc="45"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50%</a:t>
                      </a:r>
                      <a:r>
                        <a:rPr sz="1300" b="0" spc="60"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FTSE</a:t>
                      </a:r>
                      <a:r>
                        <a:rPr sz="1300" b="0" spc="50"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WBIG</a:t>
                      </a:r>
                      <a:r>
                        <a:rPr sz="1300" b="0" spc="50" dirty="0">
                          <a:solidFill>
                            <a:schemeClr val="tx1">
                              <a:lumMod val="75000"/>
                              <a:lumOff val="25000"/>
                            </a:schemeClr>
                          </a:solidFill>
                          <a:latin typeface="Open Sans Semibold"/>
                          <a:cs typeface="Open Sans Semibold"/>
                        </a:rPr>
                        <a:t> </a:t>
                      </a:r>
                      <a:r>
                        <a:rPr sz="1300" b="0" dirty="0">
                          <a:solidFill>
                            <a:schemeClr val="tx1">
                              <a:lumMod val="75000"/>
                              <a:lumOff val="25000"/>
                            </a:schemeClr>
                          </a:solidFill>
                          <a:latin typeface="Open Sans Semibold"/>
                          <a:cs typeface="Open Sans Semibold"/>
                        </a:rPr>
                        <a:t>Corp</a:t>
                      </a:r>
                      <a:r>
                        <a:rPr sz="1300" b="0" spc="60" dirty="0">
                          <a:solidFill>
                            <a:schemeClr val="tx1">
                              <a:lumMod val="75000"/>
                              <a:lumOff val="25000"/>
                            </a:schemeClr>
                          </a:solidFill>
                          <a:latin typeface="Open Sans Semibold"/>
                          <a:cs typeface="Open Sans Semibold"/>
                        </a:rPr>
                        <a:t> </a:t>
                      </a:r>
                      <a:r>
                        <a:rPr sz="1300" b="0" spc="-50" dirty="0">
                          <a:solidFill>
                            <a:schemeClr val="tx1">
                              <a:lumMod val="75000"/>
                              <a:lumOff val="25000"/>
                            </a:schemeClr>
                          </a:solidFill>
                          <a:latin typeface="Open Sans Semibold"/>
                          <a:cs typeface="Open Sans Semibold"/>
                        </a:rPr>
                        <a:t>A</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a:lnSpc>
                          <a:spcPct val="100000"/>
                        </a:lnSpc>
                      </a:pPr>
                      <a:endParaRPr sz="1200" b="0" dirty="0">
                        <a:solidFill>
                          <a:schemeClr val="tx1">
                            <a:lumMod val="75000"/>
                            <a:lumOff val="25000"/>
                          </a:schemeClr>
                        </a:solidFill>
                        <a:latin typeface="Times New Roman"/>
                        <a:cs typeface="Times New Roman"/>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0" marR="120650" algn="ctr">
                        <a:lnSpc>
                          <a:spcPct val="100000"/>
                        </a:lnSpc>
                        <a:spcBef>
                          <a:spcPts val="110"/>
                        </a:spcBef>
                      </a:pPr>
                      <a:endParaRPr sz="1300" b="1" spc="-25" dirty="0">
                        <a:solidFill>
                          <a:schemeClr val="tx1"/>
                        </a:solidFill>
                        <a:latin typeface="Open Sans Semibold"/>
                        <a:ea typeface="+mn-ea"/>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algn="l">
                        <a:lnSpc>
                          <a:spcPct val="100000"/>
                        </a:lnSpc>
                      </a:pPr>
                      <a:endParaRPr sz="1200" b="0" dirty="0">
                        <a:solidFill>
                          <a:schemeClr val="tx1">
                            <a:lumMod val="75000"/>
                            <a:lumOff val="25000"/>
                          </a:schemeClr>
                        </a:solidFill>
                        <a:latin typeface="Times New Roman"/>
                        <a:cs typeface="Times New Roman"/>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465455" algn="l">
                        <a:lnSpc>
                          <a:spcPct val="100000"/>
                        </a:lnSpc>
                        <a:spcBef>
                          <a:spcPts val="505"/>
                        </a:spcBef>
                      </a:pPr>
                      <a:r>
                        <a:rPr sz="1300" b="0" spc="-25" dirty="0">
                          <a:solidFill>
                            <a:schemeClr val="tx1">
                              <a:lumMod val="75000"/>
                              <a:lumOff val="25000"/>
                            </a:schemeClr>
                          </a:solidFill>
                          <a:latin typeface="Open Sans Semibold"/>
                          <a:cs typeface="Open Sans Semibold"/>
                        </a:rPr>
                        <a:t>5.6</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435609" algn="l">
                        <a:lnSpc>
                          <a:spcPct val="100000"/>
                        </a:lnSpc>
                        <a:spcBef>
                          <a:spcPts val="505"/>
                        </a:spcBef>
                      </a:pPr>
                      <a:r>
                        <a:rPr sz="1300" b="0" spc="-25" dirty="0">
                          <a:solidFill>
                            <a:schemeClr val="tx1">
                              <a:lumMod val="75000"/>
                              <a:lumOff val="25000"/>
                            </a:schemeClr>
                          </a:solidFill>
                          <a:latin typeface="Open Sans Semibold"/>
                          <a:cs typeface="Open Sans Semibold"/>
                        </a:rPr>
                        <a:t>3.0</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412750" algn="l">
                        <a:lnSpc>
                          <a:spcPct val="100000"/>
                        </a:lnSpc>
                        <a:spcBef>
                          <a:spcPts val="505"/>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6.9</a:t>
                      </a:r>
                      <a:endParaRPr sz="1300" b="0" dirty="0">
                        <a:solidFill>
                          <a:srgbClr val="CC0000"/>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32384" algn="l">
                        <a:lnSpc>
                          <a:spcPct val="100000"/>
                        </a:lnSpc>
                        <a:spcBef>
                          <a:spcPts val="505"/>
                        </a:spcBef>
                      </a:pPr>
                      <a:r>
                        <a:rPr sz="1300" b="0" spc="-25" dirty="0">
                          <a:solidFill>
                            <a:schemeClr val="tx1">
                              <a:lumMod val="75000"/>
                              <a:lumOff val="25000"/>
                            </a:schemeClr>
                          </a:solidFill>
                          <a:latin typeface="Open Sans Semibold"/>
                          <a:cs typeface="Open Sans Semibold"/>
                        </a:rPr>
                        <a:t>7.1</a:t>
                      </a:r>
                      <a:endParaRPr sz="1300" b="0" dirty="0">
                        <a:solidFill>
                          <a:schemeClr val="tx1">
                            <a:lumMod val="75000"/>
                            <a:lumOff val="25000"/>
                          </a:schemeClr>
                        </a:solidFill>
                        <a:latin typeface="Open Sans Semibold"/>
                        <a:cs typeface="Open Sans Semibold"/>
                      </a:endParaRPr>
                    </a:p>
                  </a:txBody>
                  <a:tcPr anchor="ctr">
                    <a:lnR w="12700">
                      <a:solidFill>
                        <a:srgbClr val="FFFFFF"/>
                      </a:solidFill>
                      <a:prstDash val="solid"/>
                    </a:ln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algn="l">
                        <a:lnSpc>
                          <a:spcPct val="100000"/>
                        </a:lnSpc>
                      </a:pPr>
                      <a:endParaRPr sz="1200" b="0" dirty="0">
                        <a:latin typeface="Times New Roman"/>
                        <a:cs typeface="Times New Roman"/>
                      </a:endParaRPr>
                    </a:p>
                  </a:txBody>
                  <a:tcPr anchor="ctr">
                    <a:lnL w="12700">
                      <a:solidFill>
                        <a:srgbClr val="FFFFFF"/>
                      </a:solidFill>
                      <a:prstDash val="solid"/>
                    </a:lnL>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382270" algn="l">
                        <a:lnSpc>
                          <a:spcPct val="100000"/>
                        </a:lnSpc>
                        <a:spcBef>
                          <a:spcPts val="505"/>
                        </a:spcBef>
                      </a:pPr>
                      <a:r>
                        <a:rPr sz="1300" b="0" spc="-20" dirty="0">
                          <a:latin typeface="Open Sans Semibold"/>
                          <a:cs typeface="Open Sans Semibold"/>
                        </a:rPr>
                        <a:t>13.2</a:t>
                      </a:r>
                      <a:endParaRPr sz="1300" b="0" dirty="0">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noFill/>
                  </a:tcPr>
                </a:tc>
                <a:tc>
                  <a:txBody>
                    <a:bodyPr/>
                    <a:lstStyle/>
                    <a:p>
                      <a:pPr marL="405130" algn="l">
                        <a:lnSpc>
                          <a:spcPct val="100000"/>
                        </a:lnSpc>
                        <a:spcBef>
                          <a:spcPts val="505"/>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0.5</a:t>
                      </a:r>
                      <a:endParaRPr sz="1300" b="0" dirty="0">
                        <a:solidFill>
                          <a:srgbClr val="CC0000"/>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solidFill>
                      <a:schemeClr val="bg1">
                        <a:lumMod val="95000"/>
                      </a:schemeClr>
                    </a:solidFill>
                  </a:tcPr>
                </a:tc>
                <a:tc>
                  <a:txBody>
                    <a:bodyPr/>
                    <a:lstStyle/>
                    <a:p>
                      <a:pPr marR="97155" algn="l">
                        <a:lnSpc>
                          <a:spcPct val="100000"/>
                        </a:lnSpc>
                        <a:spcBef>
                          <a:spcPts val="505"/>
                        </a:spcBef>
                      </a:pPr>
                      <a:r>
                        <a:rPr sz="1300" b="0" spc="-25" dirty="0">
                          <a:latin typeface="Open Sans Semibold"/>
                          <a:cs typeface="Open Sans Semibold"/>
                        </a:rPr>
                        <a:t>0.5</a:t>
                      </a:r>
                      <a:endParaRPr sz="1300" b="0" dirty="0">
                        <a:latin typeface="Open Sans Semibold"/>
                        <a:cs typeface="Open Sans Semibold"/>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solidFill>
                      <a:schemeClr val="bg1">
                        <a:lumMod val="95000"/>
                      </a:schemeClr>
                    </a:solidFill>
                  </a:tcPr>
                </a:tc>
                <a:tc>
                  <a:txBody>
                    <a:bodyPr/>
                    <a:lstStyle/>
                    <a:p>
                      <a:pPr algn="l">
                        <a:lnSpc>
                          <a:spcPct val="100000"/>
                        </a:lnSpc>
                      </a:pPr>
                      <a:endParaRPr sz="1200" b="0" dirty="0">
                        <a:latin typeface="Times New Roman"/>
                        <a:cs typeface="Times New Roman"/>
                      </a:endParaRPr>
                    </a:p>
                  </a:txBody>
                  <a:tcPr anchor="ctr">
                    <a:lnT w="12700" cap="flat" cmpd="sng" algn="ctr">
                      <a:solidFill>
                        <a:schemeClr val="tx1"/>
                      </a:solidFill>
                      <a:prstDash val="solid"/>
                      <a:round/>
                      <a:headEnd type="none" w="med" len="med"/>
                      <a:tailEnd type="none" w="med" len="med"/>
                    </a:lnT>
                    <a:lnB w="19050">
                      <a:solidFill>
                        <a:srgbClr val="FFFFFF"/>
                      </a:solidFill>
                      <a:prstDash val="solid"/>
                    </a:lnB>
                    <a:solidFill>
                      <a:schemeClr val="bg1">
                        <a:lumMod val="95000"/>
                      </a:schemeClr>
                    </a:solidFill>
                  </a:tcPr>
                </a:tc>
                <a:extLst>
                  <a:ext uri="{0D108BD9-81ED-4DB2-BD59-A6C34878D82A}">
                    <a16:rowId xmlns:a16="http://schemas.microsoft.com/office/drawing/2014/main" val="10009"/>
                  </a:ext>
                </a:extLst>
              </a:tr>
            </a:tbl>
          </a:graphicData>
        </a:graphic>
      </p:graphicFrame>
      <p:sp>
        <p:nvSpPr>
          <p:cNvPr id="6" name="object 6"/>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DBS</a:t>
            </a:r>
            <a:r>
              <a:rPr spc="-5" dirty="0"/>
              <a:t> </a:t>
            </a:r>
            <a:r>
              <a:rPr dirty="0"/>
              <a:t>Fund</a:t>
            </a:r>
            <a:r>
              <a:rPr spc="-5" dirty="0"/>
              <a:t> </a:t>
            </a:r>
            <a:r>
              <a:rPr dirty="0"/>
              <a:t>Select </a:t>
            </a:r>
            <a:r>
              <a:rPr spc="-10" dirty="0"/>
              <a:t>List</a:t>
            </a:r>
            <a:endParaRPr sz="4575" baseline="31876" dirty="0"/>
          </a:p>
        </p:txBody>
      </p:sp>
      <p:sp>
        <p:nvSpPr>
          <p:cNvPr id="12" name="object 12"/>
          <p:cNvSpPr txBox="1"/>
          <p:nvPr/>
        </p:nvSpPr>
        <p:spPr>
          <a:xfrm>
            <a:off x="1479710" y="10993380"/>
            <a:ext cx="1852930" cy="226695"/>
          </a:xfrm>
          <a:prstGeom prst="rect">
            <a:avLst/>
          </a:prstGeom>
        </p:spPr>
        <p:txBody>
          <a:bodyPr vert="horz" wrap="square" lIns="0" tIns="15240" rIns="0" bIns="0" rtlCol="0">
            <a:spAutoFit/>
          </a:bodyPr>
          <a:lstStyle/>
          <a:p>
            <a:pPr marL="12700">
              <a:lnSpc>
                <a:spcPct val="100000"/>
              </a:lnSpc>
              <a:spcBef>
                <a:spcPts val="120"/>
              </a:spcBef>
            </a:pPr>
            <a:r>
              <a:rPr sz="1300" b="1" dirty="0">
                <a:solidFill>
                  <a:srgbClr val="FFFFFF"/>
                </a:solidFill>
                <a:latin typeface="Open Sans Semibold"/>
                <a:cs typeface="Open Sans Semibold"/>
              </a:rPr>
              <a:t>MSCI</a:t>
            </a:r>
            <a:r>
              <a:rPr sz="1300" b="1" spc="25" dirty="0">
                <a:solidFill>
                  <a:srgbClr val="FFFFFF"/>
                </a:solidFill>
                <a:latin typeface="Open Sans Semibold"/>
                <a:cs typeface="Open Sans Semibold"/>
              </a:rPr>
              <a:t> </a:t>
            </a:r>
            <a:r>
              <a:rPr sz="1300" b="1" dirty="0">
                <a:solidFill>
                  <a:srgbClr val="FFFFFF"/>
                </a:solidFill>
                <a:latin typeface="Open Sans Semibold"/>
                <a:cs typeface="Open Sans Semibold"/>
              </a:rPr>
              <a:t>World</a:t>
            </a:r>
            <a:r>
              <a:rPr sz="1300" b="1" spc="70" dirty="0">
                <a:solidFill>
                  <a:srgbClr val="FFFFFF"/>
                </a:solidFill>
                <a:latin typeface="Open Sans Semibold"/>
                <a:cs typeface="Open Sans Semibold"/>
              </a:rPr>
              <a:t> </a:t>
            </a:r>
            <a:r>
              <a:rPr sz="1300" b="1" dirty="0">
                <a:solidFill>
                  <a:srgbClr val="FFFFFF"/>
                </a:solidFill>
                <a:latin typeface="Open Sans Semibold"/>
                <a:cs typeface="Open Sans Semibold"/>
              </a:rPr>
              <a:t>All</a:t>
            </a:r>
            <a:r>
              <a:rPr sz="1300" b="1" spc="55" dirty="0">
                <a:solidFill>
                  <a:srgbClr val="FFFFFF"/>
                </a:solidFill>
                <a:latin typeface="Open Sans Semibold"/>
                <a:cs typeface="Open Sans Semibold"/>
              </a:rPr>
              <a:t> </a:t>
            </a:r>
            <a:r>
              <a:rPr sz="1300" b="1" dirty="0">
                <a:solidFill>
                  <a:srgbClr val="FFFFFF"/>
                </a:solidFill>
                <a:latin typeface="Open Sans Semibold"/>
                <a:cs typeface="Open Sans Semibold"/>
              </a:rPr>
              <a:t>Cap</a:t>
            </a:r>
            <a:r>
              <a:rPr sz="1300" b="1" spc="70" dirty="0">
                <a:solidFill>
                  <a:srgbClr val="FFFFFF"/>
                </a:solidFill>
                <a:latin typeface="Open Sans Semibold"/>
                <a:cs typeface="Open Sans Semibold"/>
              </a:rPr>
              <a:t> </a:t>
            </a:r>
            <a:r>
              <a:rPr sz="1300" b="1" spc="-25" dirty="0">
                <a:solidFill>
                  <a:srgbClr val="FFFFFF"/>
                </a:solidFill>
                <a:latin typeface="Open Sans Semibold"/>
                <a:cs typeface="Open Sans Semibold"/>
              </a:rPr>
              <a:t>NR</a:t>
            </a:r>
            <a:endParaRPr sz="1300">
              <a:latin typeface="Open Sans Semibold"/>
              <a:cs typeface="Open Sans Semibold"/>
            </a:endParaRPr>
          </a:p>
        </p:txBody>
      </p:sp>
      <p:sp>
        <p:nvSpPr>
          <p:cNvPr id="13" name="object 13"/>
          <p:cNvSpPr txBox="1"/>
          <p:nvPr/>
        </p:nvSpPr>
        <p:spPr>
          <a:xfrm>
            <a:off x="9833130" y="10993380"/>
            <a:ext cx="259079" cy="226695"/>
          </a:xfrm>
          <a:prstGeom prst="rect">
            <a:avLst/>
          </a:prstGeom>
        </p:spPr>
        <p:txBody>
          <a:bodyPr vert="horz" wrap="square" lIns="0" tIns="15240" rIns="0" bIns="0" rtlCol="0">
            <a:spAutoFit/>
          </a:bodyPr>
          <a:lstStyle/>
          <a:p>
            <a:pPr marL="12700">
              <a:lnSpc>
                <a:spcPct val="100000"/>
              </a:lnSpc>
              <a:spcBef>
                <a:spcPts val="120"/>
              </a:spcBef>
            </a:pPr>
            <a:r>
              <a:rPr sz="1300" b="1" spc="-25" dirty="0">
                <a:solidFill>
                  <a:srgbClr val="FFFFFF"/>
                </a:solidFill>
                <a:latin typeface="Open Sans Semibold"/>
                <a:cs typeface="Open Sans Semibold"/>
              </a:rPr>
              <a:t>7.3</a:t>
            </a:r>
            <a:endParaRPr sz="1300">
              <a:latin typeface="Open Sans Semibold"/>
              <a:cs typeface="Open Sans Semibold"/>
            </a:endParaRPr>
          </a:p>
        </p:txBody>
      </p:sp>
      <p:sp>
        <p:nvSpPr>
          <p:cNvPr id="14" name="object 14"/>
          <p:cNvSpPr txBox="1"/>
          <p:nvPr/>
        </p:nvSpPr>
        <p:spPr>
          <a:xfrm>
            <a:off x="11037534" y="10993380"/>
            <a:ext cx="259079" cy="226695"/>
          </a:xfrm>
          <a:prstGeom prst="rect">
            <a:avLst/>
          </a:prstGeom>
        </p:spPr>
        <p:txBody>
          <a:bodyPr vert="horz" wrap="square" lIns="0" tIns="15240" rIns="0" bIns="0" rtlCol="0">
            <a:spAutoFit/>
          </a:bodyPr>
          <a:lstStyle/>
          <a:p>
            <a:pPr marL="12700">
              <a:lnSpc>
                <a:spcPct val="100000"/>
              </a:lnSpc>
              <a:spcBef>
                <a:spcPts val="120"/>
              </a:spcBef>
            </a:pPr>
            <a:r>
              <a:rPr sz="1300" b="1" spc="-25" dirty="0">
                <a:solidFill>
                  <a:srgbClr val="FFFFFF"/>
                </a:solidFill>
                <a:latin typeface="Open Sans Semibold"/>
                <a:cs typeface="Open Sans Semibold"/>
              </a:rPr>
              <a:t>2.4</a:t>
            </a:r>
            <a:endParaRPr sz="1300">
              <a:latin typeface="Open Sans Semibold"/>
              <a:cs typeface="Open Sans Semibold"/>
            </a:endParaRPr>
          </a:p>
        </p:txBody>
      </p:sp>
      <p:sp>
        <p:nvSpPr>
          <p:cNvPr id="15" name="object 15"/>
          <p:cNvSpPr txBox="1"/>
          <p:nvPr/>
        </p:nvSpPr>
        <p:spPr>
          <a:xfrm>
            <a:off x="12216639" y="10993380"/>
            <a:ext cx="311785" cy="226695"/>
          </a:xfrm>
          <a:prstGeom prst="rect">
            <a:avLst/>
          </a:prstGeom>
        </p:spPr>
        <p:txBody>
          <a:bodyPr vert="horz" wrap="square" lIns="0" tIns="15240" rIns="0" bIns="0" rtlCol="0">
            <a:spAutoFit/>
          </a:bodyPr>
          <a:lstStyle/>
          <a:p>
            <a:pPr marL="12700">
              <a:lnSpc>
                <a:spcPct val="100000"/>
              </a:lnSpc>
              <a:spcBef>
                <a:spcPts val="120"/>
              </a:spcBef>
            </a:pPr>
            <a:r>
              <a:rPr sz="1300" b="1" spc="-10" dirty="0">
                <a:solidFill>
                  <a:srgbClr val="E57F7F"/>
                </a:solidFill>
                <a:latin typeface="Open Sans Semibold"/>
                <a:cs typeface="Open Sans Semibold"/>
              </a:rPr>
              <a:t>-</a:t>
            </a:r>
            <a:r>
              <a:rPr sz="1300" b="1" spc="-25" dirty="0">
                <a:solidFill>
                  <a:srgbClr val="E57F7F"/>
                </a:solidFill>
                <a:latin typeface="Open Sans Semibold"/>
                <a:cs typeface="Open Sans Semibold"/>
              </a:rPr>
              <a:t>7.4</a:t>
            </a:r>
            <a:endParaRPr sz="1300">
              <a:latin typeface="Open Sans Semibold"/>
              <a:cs typeface="Open Sans Semibold"/>
            </a:endParaRPr>
          </a:p>
        </p:txBody>
      </p:sp>
      <p:sp>
        <p:nvSpPr>
          <p:cNvPr id="16" name="object 16"/>
          <p:cNvSpPr txBox="1"/>
          <p:nvPr/>
        </p:nvSpPr>
        <p:spPr>
          <a:xfrm>
            <a:off x="13404288" y="10993380"/>
            <a:ext cx="353695" cy="226695"/>
          </a:xfrm>
          <a:prstGeom prst="rect">
            <a:avLst/>
          </a:prstGeom>
        </p:spPr>
        <p:txBody>
          <a:bodyPr vert="horz" wrap="square" lIns="0" tIns="15240" rIns="0" bIns="0" rtlCol="0">
            <a:spAutoFit/>
          </a:bodyPr>
          <a:lstStyle/>
          <a:p>
            <a:pPr marL="12700">
              <a:lnSpc>
                <a:spcPct val="100000"/>
              </a:lnSpc>
              <a:spcBef>
                <a:spcPts val="120"/>
              </a:spcBef>
            </a:pPr>
            <a:r>
              <a:rPr sz="1300" b="1" spc="-20" dirty="0">
                <a:solidFill>
                  <a:srgbClr val="FFFFFF"/>
                </a:solidFill>
                <a:latin typeface="Open Sans Semibold"/>
                <a:cs typeface="Open Sans Semibold"/>
              </a:rPr>
              <a:t>16.5</a:t>
            </a:r>
            <a:endParaRPr sz="1300">
              <a:latin typeface="Open Sans Semibold"/>
              <a:cs typeface="Open Sans Semibold"/>
            </a:endParaRPr>
          </a:p>
        </p:txBody>
      </p:sp>
      <p:sp>
        <p:nvSpPr>
          <p:cNvPr id="17" name="object 17"/>
          <p:cNvSpPr txBox="1"/>
          <p:nvPr/>
        </p:nvSpPr>
        <p:spPr>
          <a:xfrm>
            <a:off x="14608860" y="10993380"/>
            <a:ext cx="353695" cy="226695"/>
          </a:xfrm>
          <a:prstGeom prst="rect">
            <a:avLst/>
          </a:prstGeom>
        </p:spPr>
        <p:txBody>
          <a:bodyPr vert="horz" wrap="square" lIns="0" tIns="15240" rIns="0" bIns="0" rtlCol="0">
            <a:spAutoFit/>
          </a:bodyPr>
          <a:lstStyle/>
          <a:p>
            <a:pPr marL="12700">
              <a:lnSpc>
                <a:spcPct val="100000"/>
              </a:lnSpc>
              <a:spcBef>
                <a:spcPts val="120"/>
              </a:spcBef>
            </a:pPr>
            <a:r>
              <a:rPr sz="1300" b="1" spc="-20" dirty="0">
                <a:latin typeface="Open Sans Semibold"/>
                <a:cs typeface="Open Sans Semibold"/>
              </a:rPr>
              <a:t>18.7</a:t>
            </a:r>
            <a:endParaRPr sz="1300">
              <a:latin typeface="Open Sans Semibold"/>
              <a:cs typeface="Open Sans Semibold"/>
            </a:endParaRPr>
          </a:p>
        </p:txBody>
      </p:sp>
      <p:sp>
        <p:nvSpPr>
          <p:cNvPr id="18" name="object 18"/>
          <p:cNvSpPr txBox="1"/>
          <p:nvPr/>
        </p:nvSpPr>
        <p:spPr>
          <a:xfrm>
            <a:off x="15831021" y="10993380"/>
            <a:ext cx="311785" cy="226695"/>
          </a:xfrm>
          <a:prstGeom prst="rect">
            <a:avLst/>
          </a:prstGeom>
        </p:spPr>
        <p:txBody>
          <a:bodyPr vert="horz" wrap="square" lIns="0" tIns="15240" rIns="0" bIns="0" rtlCol="0">
            <a:spAutoFit/>
          </a:bodyPr>
          <a:lstStyle/>
          <a:p>
            <a:pPr marL="12700">
              <a:lnSpc>
                <a:spcPct val="100000"/>
              </a:lnSpc>
              <a:spcBef>
                <a:spcPts val="120"/>
              </a:spcBef>
            </a:pPr>
            <a:r>
              <a:rPr sz="1300" b="1" spc="-10" dirty="0">
                <a:solidFill>
                  <a:srgbClr val="CC0000"/>
                </a:solidFill>
                <a:latin typeface="Open Sans Semibold"/>
                <a:cs typeface="Open Sans Semibold"/>
              </a:rPr>
              <a:t>-</a:t>
            </a:r>
            <a:r>
              <a:rPr sz="1300" b="1" spc="-25" dirty="0">
                <a:solidFill>
                  <a:srgbClr val="CC0000"/>
                </a:solidFill>
                <a:latin typeface="Open Sans Semibold"/>
                <a:cs typeface="Open Sans Semibold"/>
              </a:rPr>
              <a:t>0.4</a:t>
            </a:r>
            <a:endParaRPr sz="1300">
              <a:latin typeface="Open Sans Semibold"/>
              <a:cs typeface="Open Sans Semibold"/>
            </a:endParaRPr>
          </a:p>
        </p:txBody>
      </p:sp>
      <p:sp>
        <p:nvSpPr>
          <p:cNvPr id="19" name="object 19"/>
          <p:cNvSpPr txBox="1"/>
          <p:nvPr/>
        </p:nvSpPr>
        <p:spPr>
          <a:xfrm>
            <a:off x="17061560" y="10993380"/>
            <a:ext cx="259079" cy="226695"/>
          </a:xfrm>
          <a:prstGeom prst="rect">
            <a:avLst/>
          </a:prstGeom>
        </p:spPr>
        <p:txBody>
          <a:bodyPr vert="horz" wrap="square" lIns="0" tIns="15240" rIns="0" bIns="0" rtlCol="0">
            <a:spAutoFit/>
          </a:bodyPr>
          <a:lstStyle/>
          <a:p>
            <a:pPr marL="12700">
              <a:lnSpc>
                <a:spcPct val="100000"/>
              </a:lnSpc>
              <a:spcBef>
                <a:spcPts val="120"/>
              </a:spcBef>
            </a:pPr>
            <a:r>
              <a:rPr sz="1300" b="1" spc="-25" dirty="0">
                <a:latin typeface="Open Sans Semibold"/>
                <a:cs typeface="Open Sans Semibold"/>
              </a:rPr>
              <a:t>0.9</a:t>
            </a:r>
            <a:endParaRPr sz="1300">
              <a:latin typeface="Open Sans Semibold"/>
              <a:cs typeface="Open Sans Semibold"/>
            </a:endParaRPr>
          </a:p>
        </p:txBody>
      </p:sp>
      <p:sp>
        <p:nvSpPr>
          <p:cNvPr id="21" name="object 21"/>
          <p:cNvSpPr txBox="1"/>
          <p:nvPr/>
        </p:nvSpPr>
        <p:spPr>
          <a:xfrm>
            <a:off x="18000433" y="11333930"/>
            <a:ext cx="1134110" cy="176530"/>
          </a:xfrm>
          <a:prstGeom prst="rect">
            <a:avLst/>
          </a:prstGeom>
        </p:spPr>
        <p:txBody>
          <a:bodyPr vert="horz" wrap="square" lIns="0" tIns="17780" rIns="0" bIns="0" rtlCol="0">
            <a:spAutoFit/>
          </a:bodyPr>
          <a:lstStyle/>
          <a:p>
            <a:pPr marL="12700">
              <a:lnSpc>
                <a:spcPct val="100000"/>
              </a:lnSpc>
              <a:spcBef>
                <a:spcPts val="140"/>
              </a:spcBef>
            </a:pPr>
            <a:r>
              <a:rPr sz="950" dirty="0">
                <a:latin typeface="Open Sans"/>
                <a:cs typeface="Open Sans"/>
              </a:rPr>
              <a:t>Source:</a:t>
            </a:r>
            <a:r>
              <a:rPr sz="950" spc="70" dirty="0">
                <a:latin typeface="Open Sans"/>
                <a:cs typeface="Open Sans"/>
              </a:rPr>
              <a:t> </a:t>
            </a:r>
            <a:r>
              <a:rPr sz="950" spc="-10" dirty="0">
                <a:latin typeface="Open Sans"/>
                <a:cs typeface="Open Sans"/>
              </a:rPr>
              <a:t>Bloomberg</a:t>
            </a:r>
            <a:endParaRPr sz="950">
              <a:latin typeface="Open Sans"/>
              <a:cs typeface="Open Sans"/>
            </a:endParaRPr>
          </a:p>
        </p:txBody>
      </p:sp>
      <p:grpSp>
        <p:nvGrpSpPr>
          <p:cNvPr id="22" name="object 22"/>
          <p:cNvGrpSpPr/>
          <p:nvPr/>
        </p:nvGrpSpPr>
        <p:grpSpPr>
          <a:xfrm>
            <a:off x="0" y="11046783"/>
            <a:ext cx="20104100" cy="262255"/>
            <a:chOff x="0" y="11046783"/>
            <a:chExt cx="20104100" cy="262255"/>
          </a:xfrm>
        </p:grpSpPr>
        <p:sp>
          <p:nvSpPr>
            <p:cNvPr id="23" name="object 23"/>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24" name="object 24"/>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25" name="object 25"/>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26" name="object 26"/>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27" name="object 27"/>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28" name="object 28"/>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graphicFrame>
        <p:nvGraphicFramePr>
          <p:cNvPr id="29" name="Table 29">
            <a:extLst>
              <a:ext uri="{FF2B5EF4-FFF2-40B4-BE49-F238E27FC236}">
                <a16:creationId xmlns:a16="http://schemas.microsoft.com/office/drawing/2014/main" id="{99C730A8-35FB-D3FF-313B-188079CE3319}"/>
              </a:ext>
            </a:extLst>
          </p:cNvPr>
          <p:cNvGraphicFramePr>
            <a:graphicFrameLocks noGrp="1"/>
          </p:cNvGraphicFramePr>
          <p:nvPr>
            <p:extLst>
              <p:ext uri="{D42A27DB-BD31-4B8C-83A1-F6EECF244321}">
                <p14:modId xmlns:p14="http://schemas.microsoft.com/office/powerpoint/2010/main" val="3569600100"/>
              </p:ext>
            </p:extLst>
          </p:nvPr>
        </p:nvGraphicFramePr>
        <p:xfrm>
          <a:off x="993921" y="1859189"/>
          <a:ext cx="18088177" cy="528320"/>
        </p:xfrm>
        <a:graphic>
          <a:graphicData uri="http://schemas.openxmlformats.org/drawingml/2006/table">
            <a:tbl>
              <a:tblPr firstRow="1" bandRow="1">
                <a:tableStyleId>{5C22544A-7EE6-4342-B048-85BDC9FD1C3A}</a:tableStyleId>
              </a:tblPr>
              <a:tblGrid>
                <a:gridCol w="4397457">
                  <a:extLst>
                    <a:ext uri="{9D8B030D-6E8A-4147-A177-3AD203B41FA5}">
                      <a16:colId xmlns:a16="http://schemas.microsoft.com/office/drawing/2014/main" val="2100501590"/>
                    </a:ext>
                  </a:extLst>
                </a:gridCol>
                <a:gridCol w="1676400">
                  <a:extLst>
                    <a:ext uri="{9D8B030D-6E8A-4147-A177-3AD203B41FA5}">
                      <a16:colId xmlns:a16="http://schemas.microsoft.com/office/drawing/2014/main" val="2556565580"/>
                    </a:ext>
                  </a:extLst>
                </a:gridCol>
                <a:gridCol w="1201432">
                  <a:extLst>
                    <a:ext uri="{9D8B030D-6E8A-4147-A177-3AD203B41FA5}">
                      <a16:colId xmlns:a16="http://schemas.microsoft.com/office/drawing/2014/main" val="1406309741"/>
                    </a:ext>
                  </a:extLst>
                </a:gridCol>
                <a:gridCol w="1201432">
                  <a:extLst>
                    <a:ext uri="{9D8B030D-6E8A-4147-A177-3AD203B41FA5}">
                      <a16:colId xmlns:a16="http://schemas.microsoft.com/office/drawing/2014/main" val="1528058675"/>
                    </a:ext>
                  </a:extLst>
                </a:gridCol>
                <a:gridCol w="1201432">
                  <a:extLst>
                    <a:ext uri="{9D8B030D-6E8A-4147-A177-3AD203B41FA5}">
                      <a16:colId xmlns:a16="http://schemas.microsoft.com/office/drawing/2014/main" val="687588709"/>
                    </a:ext>
                  </a:extLst>
                </a:gridCol>
                <a:gridCol w="1201432">
                  <a:extLst>
                    <a:ext uri="{9D8B030D-6E8A-4147-A177-3AD203B41FA5}">
                      <a16:colId xmlns:a16="http://schemas.microsoft.com/office/drawing/2014/main" val="414942795"/>
                    </a:ext>
                  </a:extLst>
                </a:gridCol>
                <a:gridCol w="1201432">
                  <a:extLst>
                    <a:ext uri="{9D8B030D-6E8A-4147-A177-3AD203B41FA5}">
                      <a16:colId xmlns:a16="http://schemas.microsoft.com/office/drawing/2014/main" val="573566406"/>
                    </a:ext>
                  </a:extLst>
                </a:gridCol>
                <a:gridCol w="1201432">
                  <a:extLst>
                    <a:ext uri="{9D8B030D-6E8A-4147-A177-3AD203B41FA5}">
                      <a16:colId xmlns:a16="http://schemas.microsoft.com/office/drawing/2014/main" val="4249151123"/>
                    </a:ext>
                  </a:extLst>
                </a:gridCol>
                <a:gridCol w="1201432">
                  <a:extLst>
                    <a:ext uri="{9D8B030D-6E8A-4147-A177-3AD203B41FA5}">
                      <a16:colId xmlns:a16="http://schemas.microsoft.com/office/drawing/2014/main" val="3317885188"/>
                    </a:ext>
                  </a:extLst>
                </a:gridCol>
                <a:gridCol w="1201432">
                  <a:extLst>
                    <a:ext uri="{9D8B030D-6E8A-4147-A177-3AD203B41FA5}">
                      <a16:colId xmlns:a16="http://schemas.microsoft.com/office/drawing/2014/main" val="3506456536"/>
                    </a:ext>
                  </a:extLst>
                </a:gridCol>
                <a:gridCol w="1201432">
                  <a:extLst>
                    <a:ext uri="{9D8B030D-6E8A-4147-A177-3AD203B41FA5}">
                      <a16:colId xmlns:a16="http://schemas.microsoft.com/office/drawing/2014/main" val="75319519"/>
                    </a:ext>
                  </a:extLst>
                </a:gridCol>
                <a:gridCol w="1201432">
                  <a:extLst>
                    <a:ext uri="{9D8B030D-6E8A-4147-A177-3AD203B41FA5}">
                      <a16:colId xmlns:a16="http://schemas.microsoft.com/office/drawing/2014/main" val="692669774"/>
                    </a:ext>
                  </a:extLst>
                </a:gridCol>
              </a:tblGrid>
              <a:tr h="528320">
                <a:tc>
                  <a:txBody>
                    <a:bodyPr/>
                    <a:lstStyle/>
                    <a:p>
                      <a:pPr algn="l"/>
                      <a:r>
                        <a:rPr lang="en-SG" sz="1300" b="1" spc="-20" dirty="0">
                          <a:solidFill>
                            <a:srgbClr val="FFFFFF"/>
                          </a:solidFill>
                          <a:latin typeface="Open Sans Semibold"/>
                          <a:ea typeface="+mn-ea"/>
                          <a:cs typeface="Open Sans Semibold"/>
                        </a:rPr>
                        <a:t>Fund Name</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ISIN</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ESG Rating</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Currency</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YTD Ret</a:t>
                      </a:r>
                      <a:br>
                        <a:rPr lang="en-SG" sz="1300" b="1" spc="-20" dirty="0">
                          <a:solidFill>
                            <a:srgbClr val="FFFFFF"/>
                          </a:solidFill>
                          <a:latin typeface="Open Sans Semibold"/>
                          <a:ea typeface="+mn-ea"/>
                          <a:cs typeface="Open Sans Semibold"/>
                        </a:rPr>
                      </a:br>
                      <a:r>
                        <a:rPr lang="en-SG" sz="1300" b="1" spc="-20" dirty="0">
                          <a:solidFill>
                            <a:srgbClr val="FFFFFF"/>
                          </a:solidFill>
                          <a:latin typeface="Open Sans Semibold"/>
                          <a:ea typeface="+mn-ea"/>
                          <a:cs typeface="Open Sans Semibold"/>
                        </a:rPr>
                        <a:t>(%)</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1M Ret</a:t>
                      </a:r>
                      <a:br>
                        <a:rPr lang="en-SG" sz="1300" b="1" spc="-20" dirty="0">
                          <a:solidFill>
                            <a:srgbClr val="FFFFFF"/>
                          </a:solidFill>
                          <a:latin typeface="Open Sans Semibold"/>
                          <a:ea typeface="+mn-ea"/>
                          <a:cs typeface="Open Sans Semibold"/>
                        </a:rPr>
                      </a:br>
                      <a:r>
                        <a:rPr lang="en-SG" sz="1300" b="1" spc="-20" dirty="0">
                          <a:solidFill>
                            <a:srgbClr val="FFFFFF"/>
                          </a:solidFill>
                          <a:latin typeface="Open Sans Semibold"/>
                          <a:ea typeface="+mn-ea"/>
                          <a:cs typeface="Open Sans Semibold"/>
                        </a:rPr>
                        <a:t>(%)</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1Y Ret </a:t>
                      </a:r>
                      <a:br>
                        <a:rPr lang="en-SG" sz="1300" b="1" spc="-20" dirty="0">
                          <a:solidFill>
                            <a:srgbClr val="FFFFFF"/>
                          </a:solidFill>
                          <a:latin typeface="Open Sans Semibold"/>
                          <a:ea typeface="+mn-ea"/>
                          <a:cs typeface="Open Sans Semibold"/>
                        </a:rPr>
                      </a:br>
                      <a:r>
                        <a:rPr lang="en-SG" sz="1300" b="1" spc="-20" dirty="0">
                          <a:solidFill>
                            <a:srgbClr val="FFFFFF"/>
                          </a:solidFill>
                          <a:latin typeface="Open Sans Semibold"/>
                          <a:ea typeface="+mn-ea"/>
                          <a:cs typeface="Open Sans Semibold"/>
                        </a:rPr>
                        <a:t>(%)</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Ann. 3Y Ret (%)</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3Y Std Dev</a:t>
                      </a:r>
                    </a:p>
                  </a:txBody>
                  <a:tcPr anchor="ctr">
                    <a:solidFill>
                      <a:schemeClr val="tx1"/>
                    </a:solidFill>
                  </a:tcPr>
                </a:tc>
                <a:tc>
                  <a:txBody>
                    <a:bodyPr/>
                    <a:lstStyle/>
                    <a:p>
                      <a:pPr algn="ctr"/>
                      <a:r>
                        <a:rPr lang="en-SG" sz="1300" b="1" spc="-20" dirty="0">
                          <a:solidFill>
                            <a:srgbClr val="FFFFFF"/>
                          </a:solidFill>
                          <a:latin typeface="Open Sans Semibold"/>
                          <a:ea typeface="+mn-ea"/>
                          <a:cs typeface="Open Sans Semibold"/>
                        </a:rPr>
                        <a:t>1Y Sharpe Ratio</a:t>
                      </a:r>
                    </a:p>
                  </a:txBody>
                  <a:tcPr anchor="ctr">
                    <a:solidFill>
                      <a:schemeClr val="bg1">
                        <a:lumMod val="65000"/>
                      </a:schemeClr>
                    </a:solidFill>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SG" sz="1300" b="1" spc="-20" dirty="0">
                          <a:solidFill>
                            <a:srgbClr val="FFFFFF"/>
                          </a:solidFill>
                          <a:latin typeface="Open Sans Semibold"/>
                          <a:ea typeface="+mn-ea"/>
                          <a:cs typeface="Open Sans Semibold"/>
                        </a:rPr>
                        <a:t>3Y Sharpe Ratio</a:t>
                      </a:r>
                    </a:p>
                  </a:txBody>
                  <a:tcPr anchor="ctr">
                    <a:solidFill>
                      <a:schemeClr val="bg1">
                        <a:lumMod val="65000"/>
                      </a:schemeClr>
                    </a:solidFill>
                  </a:tcPr>
                </a:tc>
                <a:tc>
                  <a:txBody>
                    <a:bodyPr/>
                    <a:lstStyle/>
                    <a:p>
                      <a:pPr algn="ctr"/>
                      <a:r>
                        <a:rPr lang="en-SG" sz="1300" b="1" spc="-20" dirty="0">
                          <a:solidFill>
                            <a:srgbClr val="FFFFFF"/>
                          </a:solidFill>
                          <a:latin typeface="Open Sans Semibold"/>
                          <a:ea typeface="+mn-ea"/>
                          <a:cs typeface="Open Sans Semibold"/>
                        </a:rPr>
                        <a:t>Risk Rating</a:t>
                      </a:r>
                    </a:p>
                  </a:txBody>
                  <a:tcPr anchor="ctr">
                    <a:solidFill>
                      <a:schemeClr val="bg1">
                        <a:lumMod val="65000"/>
                      </a:schemeClr>
                    </a:solidFill>
                  </a:tcPr>
                </a:tc>
                <a:extLst>
                  <a:ext uri="{0D108BD9-81ED-4DB2-BD59-A6C34878D82A}">
                    <a16:rowId xmlns:a16="http://schemas.microsoft.com/office/drawing/2014/main" val="299832583"/>
                  </a:ext>
                </a:extLst>
              </a:tr>
            </a:tbl>
          </a:graphicData>
        </a:graphic>
      </p:graphicFrame>
      <p:pic>
        <p:nvPicPr>
          <p:cNvPr id="40" name="Graphic 39" descr="Speedometer Low with solid fill">
            <a:extLst>
              <a:ext uri="{FF2B5EF4-FFF2-40B4-BE49-F238E27FC236}">
                <a16:creationId xmlns:a16="http://schemas.microsoft.com/office/drawing/2014/main" id="{113961AE-3F55-39FB-EE83-57CF9E6D30F8}"/>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3897" y="4896533"/>
            <a:ext cx="241384" cy="241384"/>
          </a:xfrm>
          <a:prstGeom prst="rect">
            <a:avLst/>
          </a:prstGeom>
        </p:spPr>
      </p:pic>
      <p:graphicFrame>
        <p:nvGraphicFramePr>
          <p:cNvPr id="41" name="object 5">
            <a:extLst>
              <a:ext uri="{FF2B5EF4-FFF2-40B4-BE49-F238E27FC236}">
                <a16:creationId xmlns:a16="http://schemas.microsoft.com/office/drawing/2014/main" id="{DB9C5E3E-E182-07BD-3E75-D9937D34B727}"/>
              </a:ext>
            </a:extLst>
          </p:cNvPr>
          <p:cNvGraphicFramePr>
            <a:graphicFrameLocks noGrp="1"/>
          </p:cNvGraphicFramePr>
          <p:nvPr>
            <p:extLst>
              <p:ext uri="{D42A27DB-BD31-4B8C-83A1-F6EECF244321}">
                <p14:modId xmlns:p14="http://schemas.microsoft.com/office/powerpoint/2010/main" val="4061636676"/>
              </p:ext>
            </p:extLst>
          </p:nvPr>
        </p:nvGraphicFramePr>
        <p:xfrm>
          <a:off x="1015675" y="5410563"/>
          <a:ext cx="18099403" cy="2026920"/>
        </p:xfrm>
        <a:graphic>
          <a:graphicData uri="http://schemas.openxmlformats.org/drawingml/2006/table">
            <a:tbl>
              <a:tblPr firstRow="1" bandRow="1">
                <a:tableStyleId>{2D5ABB26-0587-4C30-8999-92F81FD0307C}</a:tableStyleId>
              </a:tblPr>
              <a:tblGrid>
                <a:gridCol w="4217035">
                  <a:extLst>
                    <a:ext uri="{9D8B030D-6E8A-4147-A177-3AD203B41FA5}">
                      <a16:colId xmlns:a16="http://schemas.microsoft.com/office/drawing/2014/main" val="20000"/>
                    </a:ext>
                  </a:extLst>
                </a:gridCol>
                <a:gridCol w="1889760">
                  <a:extLst>
                    <a:ext uri="{9D8B030D-6E8A-4147-A177-3AD203B41FA5}">
                      <a16:colId xmlns:a16="http://schemas.microsoft.com/office/drawing/2014/main" val="20001"/>
                    </a:ext>
                  </a:extLst>
                </a:gridCol>
                <a:gridCol w="1054100">
                  <a:extLst>
                    <a:ext uri="{9D8B030D-6E8A-4147-A177-3AD203B41FA5}">
                      <a16:colId xmlns:a16="http://schemas.microsoft.com/office/drawing/2014/main" val="20002"/>
                    </a:ext>
                  </a:extLst>
                </a:gridCol>
                <a:gridCol w="1212850">
                  <a:extLst>
                    <a:ext uri="{9D8B030D-6E8A-4147-A177-3AD203B41FA5}">
                      <a16:colId xmlns:a16="http://schemas.microsoft.com/office/drawing/2014/main" val="20003"/>
                    </a:ext>
                  </a:extLst>
                </a:gridCol>
                <a:gridCol w="1235075">
                  <a:extLst>
                    <a:ext uri="{9D8B030D-6E8A-4147-A177-3AD203B41FA5}">
                      <a16:colId xmlns:a16="http://schemas.microsoft.com/office/drawing/2014/main" val="20004"/>
                    </a:ext>
                  </a:extLst>
                </a:gridCol>
                <a:gridCol w="1202690">
                  <a:extLst>
                    <a:ext uri="{9D8B030D-6E8A-4147-A177-3AD203B41FA5}">
                      <a16:colId xmlns:a16="http://schemas.microsoft.com/office/drawing/2014/main" val="20005"/>
                    </a:ext>
                  </a:extLst>
                </a:gridCol>
                <a:gridCol w="1104900">
                  <a:extLst>
                    <a:ext uri="{9D8B030D-6E8A-4147-A177-3AD203B41FA5}">
                      <a16:colId xmlns:a16="http://schemas.microsoft.com/office/drawing/2014/main" val="20006"/>
                    </a:ext>
                  </a:extLst>
                </a:gridCol>
                <a:gridCol w="1280160">
                  <a:extLst>
                    <a:ext uri="{9D8B030D-6E8A-4147-A177-3AD203B41FA5}">
                      <a16:colId xmlns:a16="http://schemas.microsoft.com/office/drawing/2014/main" val="20007"/>
                    </a:ext>
                  </a:extLst>
                </a:gridCol>
                <a:gridCol w="1238884">
                  <a:extLst>
                    <a:ext uri="{9D8B030D-6E8A-4147-A177-3AD203B41FA5}">
                      <a16:colId xmlns:a16="http://schemas.microsoft.com/office/drawing/2014/main" val="20008"/>
                    </a:ext>
                  </a:extLst>
                </a:gridCol>
                <a:gridCol w="1193800">
                  <a:extLst>
                    <a:ext uri="{9D8B030D-6E8A-4147-A177-3AD203B41FA5}">
                      <a16:colId xmlns:a16="http://schemas.microsoft.com/office/drawing/2014/main" val="20010"/>
                    </a:ext>
                  </a:extLst>
                </a:gridCol>
                <a:gridCol w="1223644">
                  <a:extLst>
                    <a:ext uri="{9D8B030D-6E8A-4147-A177-3AD203B41FA5}">
                      <a16:colId xmlns:a16="http://schemas.microsoft.com/office/drawing/2014/main" val="20011"/>
                    </a:ext>
                  </a:extLst>
                </a:gridCol>
                <a:gridCol w="1246505">
                  <a:extLst>
                    <a:ext uri="{9D8B030D-6E8A-4147-A177-3AD203B41FA5}">
                      <a16:colId xmlns:a16="http://schemas.microsoft.com/office/drawing/2014/main" val="20012"/>
                    </a:ext>
                  </a:extLst>
                </a:gridCol>
              </a:tblGrid>
              <a:tr h="0">
                <a:tc gridSpan="12">
                  <a:txBody>
                    <a:bodyPr/>
                    <a:lstStyle/>
                    <a:p>
                      <a:pPr marL="196215">
                        <a:lnSpc>
                          <a:spcPct val="100000"/>
                        </a:lnSpc>
                        <a:spcBef>
                          <a:spcPts val="405"/>
                        </a:spcBef>
                      </a:pPr>
                      <a:r>
                        <a:rPr lang="en-SG" sz="1300" b="0" spc="114"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ASIAN / EMERGING MARKET </a:t>
                      </a:r>
                      <a:r>
                        <a:rPr sz="1300" b="0" spc="114" dirty="0">
                          <a:solidFill>
                            <a:srgbClr val="FFFFFF"/>
                          </a:solidFill>
                          <a:latin typeface="Open Sans Semibold" panose="020B0706030804020204" pitchFamily="34" charset="0"/>
                          <a:ea typeface="Open Sans Semibold" panose="020B0706030804020204" pitchFamily="34" charset="0"/>
                          <a:cs typeface="Open Sans Semibold" panose="020B0706030804020204" pitchFamily="34" charset="0"/>
                        </a:rPr>
                        <a:t>MULTI-ASSET </a:t>
                      </a:r>
                    </a:p>
                  </a:txBody>
                  <a:tcPr anchor="ctr">
                    <a:lnT w="19050">
                      <a:solidFill>
                        <a:srgbClr val="FFFFFF"/>
                      </a:solidFill>
                      <a:prstDash val="solid"/>
                    </a:lnT>
                    <a:solidFill>
                      <a:srgbClr val="808080"/>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val="10001"/>
                  </a:ext>
                </a:extLst>
              </a:tr>
              <a:tr h="0">
                <a:tc>
                  <a:txBody>
                    <a:bodyPr/>
                    <a:lstStyle/>
                    <a:p>
                      <a:pPr marL="279400" indent="-17463">
                        <a:lnSpc>
                          <a:spcPct val="100000"/>
                        </a:lnSpc>
                        <a:spcBef>
                          <a:spcPts val="260"/>
                        </a:spcBef>
                      </a:pPr>
                      <a:r>
                        <a:rPr sz="1300" b="0" dirty="0">
                          <a:solidFill>
                            <a:schemeClr val="tx1"/>
                          </a:solidFill>
                          <a:latin typeface="Open Sans"/>
                          <a:ea typeface="+mn-ea"/>
                          <a:cs typeface="Open Sans"/>
                        </a:rPr>
                        <a:t>First Sentier Bridge</a:t>
                      </a:r>
                    </a:p>
                  </a:txBody>
                  <a:tcPr anchor="ctr"/>
                </a:tc>
                <a:tc>
                  <a:txBody>
                    <a:bodyPr/>
                    <a:lstStyle/>
                    <a:p>
                      <a:pPr marR="300990" algn="r">
                        <a:lnSpc>
                          <a:spcPct val="100000"/>
                        </a:lnSpc>
                        <a:spcBef>
                          <a:spcPts val="605"/>
                        </a:spcBef>
                      </a:pPr>
                      <a:r>
                        <a:rPr sz="1300" b="0" spc="-10" dirty="0">
                          <a:latin typeface="Open Sans"/>
                          <a:cs typeface="Open Sans"/>
                        </a:rPr>
                        <a:t>SG9999002067</a:t>
                      </a:r>
                      <a:endParaRPr sz="1300" b="0" dirty="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BBB</a:t>
                      </a:r>
                    </a:p>
                  </a:txBody>
                  <a:tcPr anchor="ctr"/>
                </a:tc>
                <a:tc>
                  <a:txBody>
                    <a:bodyPr/>
                    <a:lstStyle/>
                    <a:p>
                      <a:pPr marL="429895">
                        <a:lnSpc>
                          <a:spcPct val="100000"/>
                        </a:lnSpc>
                        <a:spcBef>
                          <a:spcPts val="605"/>
                        </a:spcBef>
                      </a:pPr>
                      <a:r>
                        <a:rPr sz="1300" b="0" spc="-25" dirty="0">
                          <a:latin typeface="Open Sans"/>
                          <a:cs typeface="Open Sans"/>
                        </a:rPr>
                        <a:t>SGD</a:t>
                      </a:r>
                      <a:endParaRPr sz="1300" b="0" dirty="0">
                        <a:latin typeface="Open Sans"/>
                        <a:cs typeface="Open Sans"/>
                      </a:endParaRP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3.4</a:t>
                      </a: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2.1</a:t>
                      </a: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-3.3</a:t>
                      </a: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5.5</a:t>
                      </a:r>
                      <a:endParaRPr sz="1300" b="0" spc="-25">
                        <a:solidFill>
                          <a:schemeClr val="tx1"/>
                        </a:solidFill>
                        <a:latin typeface="Open Sans"/>
                        <a:ea typeface="+mn-ea"/>
                        <a:cs typeface="Open Sans"/>
                      </a:endParaRPr>
                    </a:p>
                  </a:txBody>
                  <a:tcPr anchor="ctr"/>
                </a:tc>
                <a:tc>
                  <a:txBody>
                    <a:bodyPr/>
                    <a:lstStyle/>
                    <a:p>
                      <a:pPr marL="0" marR="74295" indent="0" algn="ctr">
                        <a:lnSpc>
                          <a:spcPct val="100000"/>
                        </a:lnSpc>
                        <a:spcBef>
                          <a:spcPts val="260"/>
                        </a:spcBef>
                      </a:pPr>
                      <a:r>
                        <a:rPr sz="1300" b="0" spc="-25" dirty="0">
                          <a:solidFill>
                            <a:schemeClr val="tx1"/>
                          </a:solidFill>
                          <a:latin typeface="Open Sans"/>
                          <a:ea typeface="+mn-ea"/>
                          <a:cs typeface="Open Sans"/>
                        </a:rPr>
                        <a:t>14.2</a:t>
                      </a: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-0.3</a:t>
                      </a:r>
                    </a:p>
                  </a:txBody>
                  <a:tcPr anchor="ctr">
                    <a:solidFill>
                      <a:schemeClr val="bg1">
                        <a:lumMod val="95000"/>
                      </a:schemeClr>
                    </a:solidFill>
                  </a:tcPr>
                </a:tc>
                <a:tc>
                  <a:txBody>
                    <a:bodyPr/>
                    <a:lstStyle/>
                    <a:p>
                      <a:pPr marL="0" marR="112395" indent="0" algn="ctr">
                        <a:lnSpc>
                          <a:spcPct val="100000"/>
                        </a:lnSpc>
                        <a:spcBef>
                          <a:spcPts val="260"/>
                        </a:spcBef>
                      </a:pPr>
                      <a:r>
                        <a:rPr sz="1300" b="0" spc="-25" dirty="0">
                          <a:solidFill>
                            <a:schemeClr val="tx1"/>
                          </a:solidFill>
                          <a:latin typeface="Open Sans"/>
                          <a:ea typeface="+mn-ea"/>
                          <a:cs typeface="Open Sans"/>
                        </a:rPr>
                        <a:t>0.4</a:t>
                      </a:r>
                    </a:p>
                  </a:txBody>
                  <a:tcPr anchor="ctr">
                    <a:solidFill>
                      <a:schemeClr val="bg1">
                        <a:lumMod val="95000"/>
                      </a:schemeClr>
                    </a:solidFill>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2"/>
                  </a:ext>
                </a:extLst>
              </a:tr>
              <a:tr h="0">
                <a:tc>
                  <a:txBody>
                    <a:bodyPr/>
                    <a:lstStyle/>
                    <a:p>
                      <a:pPr marL="279400" indent="-17463">
                        <a:lnSpc>
                          <a:spcPct val="100000"/>
                        </a:lnSpc>
                        <a:spcBef>
                          <a:spcPts val="260"/>
                        </a:spcBef>
                      </a:pPr>
                      <a:r>
                        <a:rPr sz="1300" b="0" dirty="0">
                          <a:solidFill>
                            <a:schemeClr val="tx1"/>
                          </a:solidFill>
                          <a:latin typeface="Open Sans"/>
                          <a:ea typeface="+mn-ea"/>
                          <a:cs typeface="Open Sans"/>
                        </a:rPr>
                        <a:t>Schroder Asia More+</a:t>
                      </a:r>
                    </a:p>
                  </a:txBody>
                  <a:tcPr anchor="ctr"/>
                </a:tc>
                <a:tc>
                  <a:txBody>
                    <a:bodyPr/>
                    <a:lstStyle/>
                    <a:p>
                      <a:pPr marR="304800" algn="r">
                        <a:lnSpc>
                          <a:spcPct val="100000"/>
                        </a:lnSpc>
                        <a:spcBef>
                          <a:spcPts val="405"/>
                        </a:spcBef>
                      </a:pPr>
                      <a:r>
                        <a:rPr sz="1300" b="0" spc="-10" dirty="0">
                          <a:latin typeface="Open Sans"/>
                          <a:cs typeface="Open Sans"/>
                        </a:rPr>
                        <a:t>SGXZ55201008</a:t>
                      </a:r>
                      <a:endParaRPr sz="1300" b="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t>
                      </a:r>
                    </a:p>
                  </a:txBody>
                  <a:tcPr anchor="ctr"/>
                </a:tc>
                <a:tc>
                  <a:txBody>
                    <a:bodyPr/>
                    <a:lstStyle/>
                    <a:p>
                      <a:pPr marL="429895">
                        <a:lnSpc>
                          <a:spcPct val="100000"/>
                        </a:lnSpc>
                        <a:spcBef>
                          <a:spcPts val="405"/>
                        </a:spcBef>
                      </a:pPr>
                      <a:r>
                        <a:rPr sz="1300" b="0" spc="-25" dirty="0">
                          <a:latin typeface="Open Sans"/>
                          <a:cs typeface="Open Sans"/>
                        </a:rPr>
                        <a:t>USD</a:t>
                      </a:r>
                      <a:endParaRPr sz="1300" b="0">
                        <a:latin typeface="Open Sans"/>
                        <a:cs typeface="Open Sans"/>
                      </a:endParaRP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2.7</a:t>
                      </a: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0.5</a:t>
                      </a: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-8.9</a:t>
                      </a: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a:t>
                      </a:r>
                      <a:endParaRPr sz="1300" b="0" spc="-25">
                        <a:solidFill>
                          <a:schemeClr val="tx1"/>
                        </a:solidFill>
                        <a:latin typeface="Open Sans"/>
                        <a:ea typeface="+mn-ea"/>
                        <a:cs typeface="Open Sans"/>
                      </a:endParaRPr>
                    </a:p>
                  </a:txBody>
                  <a:tcPr anchor="ctr"/>
                </a:tc>
                <a:tc>
                  <a:txBody>
                    <a:bodyPr/>
                    <a:lstStyle/>
                    <a:p>
                      <a:pPr marL="0" marR="91440" indent="0" algn="ctr">
                        <a:lnSpc>
                          <a:spcPct val="100000"/>
                        </a:lnSpc>
                        <a:spcBef>
                          <a:spcPts val="260"/>
                        </a:spcBef>
                      </a:pPr>
                      <a:r>
                        <a:rPr sz="1300" b="0" spc="-25" dirty="0">
                          <a:solidFill>
                            <a:schemeClr val="tx1"/>
                          </a:solidFill>
                          <a:latin typeface="Open Sans"/>
                          <a:ea typeface="+mn-ea"/>
                          <a:cs typeface="Open Sans"/>
                        </a:rPr>
                        <a:t>-</a:t>
                      </a:r>
                      <a:endParaRPr sz="1300" b="0" spc="-25">
                        <a:solidFill>
                          <a:schemeClr val="tx1"/>
                        </a:solidFill>
                        <a:latin typeface="Open Sans"/>
                        <a:ea typeface="+mn-ea"/>
                        <a:cs typeface="Open Sans"/>
                      </a:endParaRP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-1.1</a:t>
                      </a:r>
                    </a:p>
                  </a:txBody>
                  <a:tcPr anchor="ctr">
                    <a:solidFill>
                      <a:schemeClr val="bg1">
                        <a:lumMod val="95000"/>
                      </a:schemeClr>
                    </a:solidFill>
                  </a:tcPr>
                </a:tc>
                <a:tc>
                  <a:txBody>
                    <a:bodyPr/>
                    <a:lstStyle/>
                    <a:p>
                      <a:pPr marL="0" marR="121285" indent="0" algn="ctr">
                        <a:lnSpc>
                          <a:spcPct val="100000"/>
                        </a:lnSpc>
                        <a:spcBef>
                          <a:spcPts val="260"/>
                        </a:spcBef>
                      </a:pPr>
                      <a:r>
                        <a:rPr sz="1300" b="0" spc="-25" dirty="0">
                          <a:solidFill>
                            <a:schemeClr val="tx1"/>
                          </a:solidFill>
                          <a:latin typeface="Open Sans"/>
                          <a:ea typeface="+mn-ea"/>
                          <a:cs typeface="Open Sans"/>
                        </a:rPr>
                        <a:t>-</a:t>
                      </a:r>
                      <a:endParaRPr sz="1300" b="0" spc="-25">
                        <a:solidFill>
                          <a:schemeClr val="tx1"/>
                        </a:solidFill>
                        <a:latin typeface="Open Sans"/>
                        <a:ea typeface="+mn-ea"/>
                        <a:cs typeface="Open Sans"/>
                      </a:endParaRPr>
                    </a:p>
                  </a:txBody>
                  <a:tcPr anchor="ctr">
                    <a:solidFill>
                      <a:schemeClr val="bg1">
                        <a:lumMod val="95000"/>
                      </a:schemeClr>
                    </a:solidFill>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3"/>
                  </a:ext>
                </a:extLst>
              </a:tr>
              <a:tr h="0">
                <a:tc>
                  <a:txBody>
                    <a:bodyPr/>
                    <a:lstStyle/>
                    <a:p>
                      <a:pPr marL="279400" indent="-17463">
                        <a:lnSpc>
                          <a:spcPct val="100000"/>
                        </a:lnSpc>
                        <a:spcBef>
                          <a:spcPts val="260"/>
                        </a:spcBef>
                      </a:pPr>
                      <a:r>
                        <a:rPr sz="1300" b="0" dirty="0">
                          <a:solidFill>
                            <a:schemeClr val="tx1"/>
                          </a:solidFill>
                          <a:latin typeface="Open Sans"/>
                          <a:ea typeface="+mn-ea"/>
                          <a:cs typeface="Open Sans"/>
                        </a:rPr>
                        <a:t>Schroder Asian Income</a:t>
                      </a:r>
                    </a:p>
                  </a:txBody>
                  <a:tcPr anchor="ctr"/>
                </a:tc>
                <a:tc>
                  <a:txBody>
                    <a:bodyPr/>
                    <a:lstStyle/>
                    <a:p>
                      <a:pPr marR="300990" algn="r">
                        <a:lnSpc>
                          <a:spcPct val="100000"/>
                        </a:lnSpc>
                        <a:spcBef>
                          <a:spcPts val="405"/>
                        </a:spcBef>
                      </a:pPr>
                      <a:r>
                        <a:rPr sz="1300" b="0" spc="-10" dirty="0">
                          <a:latin typeface="Open Sans"/>
                          <a:cs typeface="Open Sans"/>
                        </a:rPr>
                        <a:t>SG9999013353</a:t>
                      </a:r>
                      <a:endParaRPr sz="1300" b="0" dirty="0">
                        <a:latin typeface="Open Sans"/>
                        <a:cs typeface="Open Sans"/>
                      </a:endParaRPr>
                    </a:p>
                  </a:txBody>
                  <a:tcPr anchor="ct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t>
                      </a:r>
                    </a:p>
                  </a:txBody>
                  <a:tcPr anchor="ctr"/>
                </a:tc>
                <a:tc>
                  <a:txBody>
                    <a:bodyPr/>
                    <a:lstStyle/>
                    <a:p>
                      <a:pPr marL="429895">
                        <a:lnSpc>
                          <a:spcPct val="100000"/>
                        </a:lnSpc>
                        <a:spcBef>
                          <a:spcPts val="405"/>
                        </a:spcBef>
                      </a:pPr>
                      <a:r>
                        <a:rPr sz="1300" b="0" spc="-25" dirty="0">
                          <a:latin typeface="Open Sans"/>
                          <a:cs typeface="Open Sans"/>
                        </a:rPr>
                        <a:t>USD</a:t>
                      </a:r>
                      <a:endParaRPr sz="1300" b="0">
                        <a:latin typeface="Open Sans"/>
                        <a:cs typeface="Open Sans"/>
                      </a:endParaRP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2.3</a:t>
                      </a:r>
                      <a:endParaRPr sz="1300" b="0" spc="-25">
                        <a:solidFill>
                          <a:schemeClr val="tx1"/>
                        </a:solidFill>
                        <a:latin typeface="Open Sans"/>
                        <a:ea typeface="+mn-ea"/>
                        <a:cs typeface="Open Sans"/>
                      </a:endParaRP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0.5</a:t>
                      </a: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-9.1</a:t>
                      </a:r>
                    </a:p>
                  </a:txBody>
                  <a:tcPr anchor="ctr"/>
                </a:tc>
                <a:tc>
                  <a:txBody>
                    <a:bodyPr/>
                    <a:lstStyle/>
                    <a:p>
                      <a:pPr marL="0" indent="0" algn="ctr">
                        <a:lnSpc>
                          <a:spcPct val="100000"/>
                        </a:lnSpc>
                        <a:spcBef>
                          <a:spcPts val="260"/>
                        </a:spcBef>
                      </a:pPr>
                      <a:r>
                        <a:rPr sz="1300" b="0" spc="-25" dirty="0">
                          <a:solidFill>
                            <a:schemeClr val="tx1"/>
                          </a:solidFill>
                          <a:latin typeface="Open Sans"/>
                          <a:ea typeface="+mn-ea"/>
                          <a:cs typeface="Open Sans"/>
                        </a:rPr>
                        <a:t>2.0</a:t>
                      </a:r>
                    </a:p>
                  </a:txBody>
                  <a:tcPr anchor="ctr"/>
                </a:tc>
                <a:tc>
                  <a:txBody>
                    <a:bodyPr/>
                    <a:lstStyle/>
                    <a:p>
                      <a:pPr marL="0" marR="81915" indent="0" algn="ctr">
                        <a:lnSpc>
                          <a:spcPct val="100000"/>
                        </a:lnSpc>
                        <a:spcBef>
                          <a:spcPts val="260"/>
                        </a:spcBef>
                      </a:pPr>
                      <a:r>
                        <a:rPr sz="1300" b="0" spc="-25" dirty="0">
                          <a:solidFill>
                            <a:schemeClr val="tx1"/>
                          </a:solidFill>
                          <a:latin typeface="Open Sans"/>
                          <a:ea typeface="+mn-ea"/>
                          <a:cs typeface="Open Sans"/>
                        </a:rPr>
                        <a:t>9.2</a:t>
                      </a:r>
                    </a:p>
                  </a:txBody>
                  <a:tcPr anchor="ctr"/>
                </a:tc>
                <a:tc>
                  <a:txBody>
                    <a:bodyPr/>
                    <a:lstStyle/>
                    <a:p>
                      <a:pPr marL="0" indent="0" algn="ctr">
                        <a:lnSpc>
                          <a:spcPct val="100000"/>
                        </a:lnSpc>
                        <a:spcBef>
                          <a:spcPts val="260"/>
                        </a:spcBef>
                      </a:pPr>
                      <a:r>
                        <a:rPr sz="1300" b="0" spc="-25" dirty="0">
                          <a:solidFill>
                            <a:srgbClr val="CC0000"/>
                          </a:solidFill>
                          <a:latin typeface="Open Sans"/>
                          <a:ea typeface="+mn-ea"/>
                          <a:cs typeface="Open Sans"/>
                        </a:rPr>
                        <a:t>-1.0</a:t>
                      </a:r>
                    </a:p>
                  </a:txBody>
                  <a:tcPr anchor="ctr">
                    <a:solidFill>
                      <a:schemeClr val="bg1">
                        <a:lumMod val="95000"/>
                      </a:schemeClr>
                    </a:solidFill>
                  </a:tcPr>
                </a:tc>
                <a:tc>
                  <a:txBody>
                    <a:bodyPr/>
                    <a:lstStyle/>
                    <a:p>
                      <a:pPr marL="0" marR="112395" indent="0" algn="ctr">
                        <a:lnSpc>
                          <a:spcPct val="100000"/>
                        </a:lnSpc>
                        <a:spcBef>
                          <a:spcPts val="260"/>
                        </a:spcBef>
                      </a:pPr>
                      <a:r>
                        <a:rPr sz="1300" b="0" spc="-25" dirty="0">
                          <a:solidFill>
                            <a:schemeClr val="tx1"/>
                          </a:solidFill>
                          <a:latin typeface="Open Sans"/>
                          <a:ea typeface="+mn-ea"/>
                          <a:cs typeface="Open Sans"/>
                        </a:rPr>
                        <a:t>0.1</a:t>
                      </a:r>
                    </a:p>
                  </a:txBody>
                  <a:tcPr anchor="ctr">
                    <a:solidFill>
                      <a:schemeClr val="bg1">
                        <a:lumMod val="95000"/>
                      </a:schemeClr>
                    </a:solidFill>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3</a:t>
                      </a:r>
                    </a:p>
                  </a:txBody>
                  <a:tcPr anchor="ctr">
                    <a:solidFill>
                      <a:schemeClr val="bg1">
                        <a:lumMod val="95000"/>
                      </a:schemeClr>
                    </a:solidFill>
                  </a:tcPr>
                </a:tc>
                <a:extLst>
                  <a:ext uri="{0D108BD9-81ED-4DB2-BD59-A6C34878D82A}">
                    <a16:rowId xmlns:a16="http://schemas.microsoft.com/office/drawing/2014/main" val="10004"/>
                  </a:ext>
                </a:extLst>
              </a:tr>
              <a:tr h="0">
                <a:tc>
                  <a:txBody>
                    <a:bodyPr/>
                    <a:lstStyle/>
                    <a:p>
                      <a:pPr marL="279400" indent="-17463">
                        <a:lnSpc>
                          <a:spcPct val="100000"/>
                        </a:lnSpc>
                        <a:spcBef>
                          <a:spcPts val="260"/>
                        </a:spcBef>
                      </a:pPr>
                      <a:r>
                        <a:rPr sz="1300" b="0" dirty="0">
                          <a:solidFill>
                            <a:schemeClr val="tx1"/>
                          </a:solidFill>
                          <a:latin typeface="Open Sans"/>
                          <a:ea typeface="+mn-ea"/>
                          <a:cs typeface="Open Sans"/>
                        </a:rPr>
                        <a:t>Schroder Asian Asset Income</a:t>
                      </a:r>
                    </a:p>
                  </a:txBody>
                  <a:tcPr anchor="ctr">
                    <a:lnB w="12700" cap="flat" cmpd="sng" algn="ctr">
                      <a:solidFill>
                        <a:schemeClr val="tx1"/>
                      </a:solidFill>
                      <a:prstDash val="solid"/>
                      <a:round/>
                      <a:headEnd type="none" w="med" len="med"/>
                      <a:tailEnd type="none" w="med" len="med"/>
                    </a:lnB>
                  </a:tcPr>
                </a:tc>
                <a:tc>
                  <a:txBody>
                    <a:bodyPr/>
                    <a:lstStyle/>
                    <a:p>
                      <a:pPr marR="296545" algn="r">
                        <a:lnSpc>
                          <a:spcPct val="100000"/>
                        </a:lnSpc>
                        <a:spcBef>
                          <a:spcPts val="405"/>
                        </a:spcBef>
                      </a:pPr>
                      <a:r>
                        <a:rPr sz="1300" b="0" spc="-10" dirty="0">
                          <a:latin typeface="Open Sans"/>
                          <a:cs typeface="Open Sans"/>
                        </a:rPr>
                        <a:t>HK0000081874</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0" marR="120650" algn="ctr">
                        <a:lnSpc>
                          <a:spcPct val="100000"/>
                        </a:lnSpc>
                        <a:spcBef>
                          <a:spcPts val="110"/>
                        </a:spcBef>
                      </a:pPr>
                      <a:r>
                        <a:rPr sz="1300" b="1" spc="-25" dirty="0">
                          <a:solidFill>
                            <a:schemeClr val="tx1"/>
                          </a:solidFill>
                          <a:latin typeface="Open Sans Semibold"/>
                          <a:ea typeface="+mn-ea"/>
                          <a:cs typeface="Open Sans Semibold"/>
                        </a:rPr>
                        <a:t>A</a:t>
                      </a:r>
                    </a:p>
                  </a:txBody>
                  <a:tcPr anchor="ctr">
                    <a:lnB w="12700" cap="flat" cmpd="sng" algn="ctr">
                      <a:solidFill>
                        <a:schemeClr val="tx1"/>
                      </a:solidFill>
                      <a:prstDash val="solid"/>
                      <a:round/>
                      <a:headEnd type="none" w="med" len="med"/>
                      <a:tailEnd type="none" w="med" len="med"/>
                    </a:lnB>
                  </a:tcPr>
                </a:tc>
                <a:tc>
                  <a:txBody>
                    <a:bodyPr/>
                    <a:lstStyle/>
                    <a:p>
                      <a:pPr marL="430530">
                        <a:lnSpc>
                          <a:spcPct val="100000"/>
                        </a:lnSpc>
                        <a:spcBef>
                          <a:spcPts val="405"/>
                        </a:spcBef>
                      </a:pPr>
                      <a:r>
                        <a:rPr sz="1300" b="0" spc="-25" dirty="0">
                          <a:latin typeface="Open Sans"/>
                          <a:cs typeface="Open Sans"/>
                        </a:rPr>
                        <a:t>USD</a:t>
                      </a:r>
                      <a:endParaRPr sz="1300" b="0" dirty="0">
                        <a:latin typeface="Open Sans"/>
                        <a:cs typeface="Open Sans"/>
                      </a:endParaRP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2.3</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1.2</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b="0" spc="-25" dirty="0">
                          <a:solidFill>
                            <a:srgbClr val="CC0000"/>
                          </a:solidFill>
                          <a:latin typeface="Open Sans"/>
                          <a:ea typeface="+mn-ea"/>
                          <a:cs typeface="Open Sans"/>
                        </a:rPr>
                        <a:t>-8.2</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3.5</a:t>
                      </a:r>
                    </a:p>
                  </a:txBody>
                  <a:tcPr anchor="ctr">
                    <a:lnB w="12700" cap="flat" cmpd="sng" algn="ctr">
                      <a:solidFill>
                        <a:schemeClr val="tx1"/>
                      </a:solidFill>
                      <a:prstDash val="solid"/>
                      <a:round/>
                      <a:headEnd type="none" w="med" len="med"/>
                      <a:tailEnd type="none" w="med" len="med"/>
                    </a:lnB>
                  </a:tcPr>
                </a:tc>
                <a:tc>
                  <a:txBody>
                    <a:bodyPr/>
                    <a:lstStyle/>
                    <a:p>
                      <a:pPr marL="0" marR="73660" indent="0" algn="ctr">
                        <a:lnSpc>
                          <a:spcPct val="100000"/>
                        </a:lnSpc>
                        <a:spcBef>
                          <a:spcPts val="260"/>
                        </a:spcBef>
                      </a:pPr>
                      <a:r>
                        <a:rPr sz="1300" b="0" spc="-25" dirty="0">
                          <a:solidFill>
                            <a:schemeClr val="tx1"/>
                          </a:solidFill>
                          <a:latin typeface="Open Sans"/>
                          <a:ea typeface="+mn-ea"/>
                          <a:cs typeface="Open Sans"/>
                        </a:rPr>
                        <a:t>10.5</a:t>
                      </a:r>
                    </a:p>
                  </a:txBody>
                  <a:tcPr anchor="ctr">
                    <a:lnB w="12700" cap="flat" cmpd="sng" algn="ctr">
                      <a:solidFill>
                        <a:schemeClr val="tx1"/>
                      </a:solidFill>
                      <a:prstDash val="solid"/>
                      <a:round/>
                      <a:headEnd type="none" w="med" len="med"/>
                      <a:tailEnd type="none" w="med" len="med"/>
                    </a:lnB>
                  </a:tcPr>
                </a:tc>
                <a:tc>
                  <a:txBody>
                    <a:bodyPr/>
                    <a:lstStyle/>
                    <a:p>
                      <a:pPr marL="0" indent="0" algn="ctr">
                        <a:lnSpc>
                          <a:spcPct val="100000"/>
                        </a:lnSpc>
                        <a:spcBef>
                          <a:spcPts val="260"/>
                        </a:spcBef>
                      </a:pPr>
                      <a:r>
                        <a:rPr sz="1300" b="0" spc="-25" dirty="0">
                          <a:solidFill>
                            <a:srgbClr val="CC0000"/>
                          </a:solidFill>
                          <a:latin typeface="Open Sans"/>
                          <a:ea typeface="+mn-ea"/>
                          <a:cs typeface="Open Sans"/>
                        </a:rPr>
                        <a:t>-0.8</a:t>
                      </a: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marR="111760" indent="0" algn="ctr">
                        <a:lnSpc>
                          <a:spcPct val="100000"/>
                        </a:lnSpc>
                        <a:spcBef>
                          <a:spcPts val="260"/>
                        </a:spcBef>
                      </a:pPr>
                      <a:r>
                        <a:rPr sz="1300" b="0" spc="-25" dirty="0">
                          <a:solidFill>
                            <a:schemeClr val="tx1"/>
                          </a:solidFill>
                          <a:latin typeface="Open Sans"/>
                          <a:ea typeface="+mn-ea"/>
                          <a:cs typeface="Open Sans"/>
                        </a:rPr>
                        <a:t>0.3</a:t>
                      </a:r>
                    </a:p>
                  </a:txBody>
                  <a:tcPr anchor="ctr">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marL="0" indent="0" algn="ctr">
                        <a:lnSpc>
                          <a:spcPct val="100000"/>
                        </a:lnSpc>
                        <a:spcBef>
                          <a:spcPts val="260"/>
                        </a:spcBef>
                      </a:pPr>
                      <a:r>
                        <a:rPr sz="1300" b="0" spc="-25" dirty="0">
                          <a:solidFill>
                            <a:schemeClr val="tx1"/>
                          </a:solidFill>
                          <a:latin typeface="Open Sans"/>
                          <a:ea typeface="+mn-ea"/>
                          <a:cs typeface="Open Sans"/>
                        </a:rPr>
                        <a:t>3</a:t>
                      </a:r>
                    </a:p>
                  </a:txBody>
                  <a:tcPr anchor="ctr">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0">
                <a:tc gridSpan="2">
                  <a:txBody>
                    <a:bodyPr/>
                    <a:lstStyle/>
                    <a:p>
                      <a:pPr marL="279400" marR="0" lvl="0" indent="-17463" defTabSz="914400" eaLnBrk="1" fontAlgn="auto" latinLnBrk="0" hangingPunct="1">
                        <a:lnSpc>
                          <a:spcPct val="100000"/>
                        </a:lnSpc>
                        <a:spcBef>
                          <a:spcPts val="260"/>
                        </a:spcBef>
                        <a:spcAft>
                          <a:spcPts val="0"/>
                        </a:spcAft>
                        <a:buClrTx/>
                        <a:buSzTx/>
                        <a:buFontTx/>
                        <a:buNone/>
                        <a:tabLst/>
                        <a:defRPr/>
                      </a:pPr>
                      <a:r>
                        <a:rPr lang="en-SG" sz="1300" b="0" dirty="0">
                          <a:solidFill>
                            <a:schemeClr val="tx1">
                              <a:lumMod val="75000"/>
                              <a:lumOff val="25000"/>
                            </a:schemeClr>
                          </a:solidFill>
                          <a:latin typeface="Open Sans Semibold"/>
                          <a:cs typeface="Open Sans Semibold"/>
                        </a:rPr>
                        <a:t>        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MSCI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AC</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APEXJ</a:t>
                      </a:r>
                      <a:r>
                        <a:rPr lang="en-SG" sz="1300" b="0" spc="8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Index</a:t>
                      </a:r>
                      <a:r>
                        <a:rPr lang="en-SG" sz="1300" b="0" spc="4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t>
                      </a:r>
                      <a:r>
                        <a:rPr lang="en-SG" sz="1300" b="0" spc="5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JPM</a:t>
                      </a:r>
                      <a:r>
                        <a:rPr lang="en-SG" sz="1300" b="0" spc="2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Asia</a:t>
                      </a:r>
                      <a:r>
                        <a:rPr lang="en-SG" sz="1300" b="0" spc="60" dirty="0">
                          <a:solidFill>
                            <a:schemeClr val="tx1">
                              <a:lumMod val="75000"/>
                              <a:lumOff val="25000"/>
                            </a:schemeClr>
                          </a:solidFill>
                          <a:latin typeface="Open Sans Semibold"/>
                          <a:cs typeface="Open Sans Semibold"/>
                        </a:rPr>
                        <a:t> </a:t>
                      </a:r>
                      <a:r>
                        <a:rPr lang="en-SG" sz="1300" b="0" spc="-10" dirty="0">
                          <a:solidFill>
                            <a:schemeClr val="tx1">
                              <a:lumMod val="75000"/>
                              <a:lumOff val="25000"/>
                            </a:schemeClr>
                          </a:solidFill>
                          <a:latin typeface="Open Sans Semibold"/>
                          <a:cs typeface="Open Sans Semibold"/>
                        </a:rPr>
                        <a:t>Credit</a:t>
                      </a:r>
                      <a:endParaRPr lang="en-SG"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hMerge="1">
                  <a:txBody>
                    <a:bodyPr/>
                    <a:lstStyle/>
                    <a:p>
                      <a:pPr marR="296545" algn="r">
                        <a:lnSpc>
                          <a:spcPct val="100000"/>
                        </a:lnSpc>
                        <a:spcBef>
                          <a:spcPts val="405"/>
                        </a:spcBef>
                      </a:pPr>
                      <a:endParaRPr sz="1300" dirty="0">
                        <a:latin typeface="Open Sans"/>
                        <a:cs typeface="Open Sans"/>
                      </a:endParaRPr>
                    </a:p>
                  </a:txBody>
                  <a:tcPr marL="0" marR="0" marT="51435" marB="0"/>
                </a:tc>
                <a:tc>
                  <a:txBody>
                    <a:bodyPr/>
                    <a:lstStyle/>
                    <a:p>
                      <a:pPr marR="152400" algn="ctr">
                        <a:lnSpc>
                          <a:spcPct val="100000"/>
                        </a:lnSpc>
                        <a:spcBef>
                          <a:spcPts val="405"/>
                        </a:spcBef>
                      </a:pPr>
                      <a:endParaRPr sz="1300" b="0" dirty="0">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30530">
                        <a:lnSpc>
                          <a:spcPct val="100000"/>
                        </a:lnSpc>
                        <a:spcBef>
                          <a:spcPts val="405"/>
                        </a:spcBef>
                      </a:pPr>
                      <a:endParaRPr sz="1300" b="0" dirty="0">
                        <a:latin typeface="Open Sans"/>
                        <a:cs typeface="Open Sans"/>
                      </a:endParaRPr>
                    </a:p>
                  </a:txBody>
                  <a:tcPr anchor="ctr">
                    <a:lnT w="12700" cap="flat" cmpd="sng" algn="ctr">
                      <a:solidFill>
                        <a:schemeClr val="tx1"/>
                      </a:solidFill>
                      <a:prstDash val="solid"/>
                      <a:round/>
                      <a:headEnd type="none" w="med" len="med"/>
                      <a:tailEnd type="none" w="med" len="med"/>
                    </a:lnT>
                  </a:tcPr>
                </a:tc>
                <a:tc>
                  <a:txBody>
                    <a:bodyPr/>
                    <a:lstStyle/>
                    <a:p>
                      <a:pPr marR="476884" algn="r">
                        <a:lnSpc>
                          <a:spcPct val="100000"/>
                        </a:lnSpc>
                        <a:spcBef>
                          <a:spcPts val="385"/>
                        </a:spcBef>
                      </a:pPr>
                      <a:r>
                        <a:rPr sz="1300" b="0" spc="-25" dirty="0">
                          <a:solidFill>
                            <a:schemeClr val="tx1">
                              <a:lumMod val="75000"/>
                              <a:lumOff val="25000"/>
                            </a:schemeClr>
                          </a:solidFill>
                          <a:latin typeface="Open Sans Semibold"/>
                          <a:cs typeface="Open Sans Semibold"/>
                        </a:rPr>
                        <a:t>3.4</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R="464184" algn="r">
                        <a:lnSpc>
                          <a:spcPct val="100000"/>
                        </a:lnSpc>
                        <a:spcBef>
                          <a:spcPts val="385"/>
                        </a:spcBef>
                      </a:pPr>
                      <a:r>
                        <a:rPr sz="1300" b="0" spc="-25" dirty="0">
                          <a:solidFill>
                            <a:schemeClr val="tx1">
                              <a:lumMod val="75000"/>
                              <a:lumOff val="25000"/>
                            </a:schemeClr>
                          </a:solidFill>
                          <a:latin typeface="Open Sans Semibold"/>
                          <a:cs typeface="Open Sans Semibold"/>
                        </a:rPr>
                        <a:t>1.8</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1270" algn="ctr">
                        <a:lnSpc>
                          <a:spcPct val="100000"/>
                        </a:lnSpc>
                        <a:spcBef>
                          <a:spcPts val="385"/>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5.5</a:t>
                      </a:r>
                      <a:endParaRPr sz="1300" b="0" dirty="0">
                        <a:solidFill>
                          <a:srgbClr val="CC0000"/>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72440">
                        <a:lnSpc>
                          <a:spcPct val="100000"/>
                        </a:lnSpc>
                        <a:spcBef>
                          <a:spcPts val="385"/>
                        </a:spcBef>
                      </a:pPr>
                      <a:r>
                        <a:rPr sz="1300" b="0" spc="-25" dirty="0">
                          <a:solidFill>
                            <a:schemeClr val="tx1">
                              <a:lumMod val="75000"/>
                              <a:lumOff val="25000"/>
                            </a:schemeClr>
                          </a:solidFill>
                          <a:latin typeface="Open Sans Semibold"/>
                          <a:cs typeface="Open Sans Semibold"/>
                        </a:rPr>
                        <a:t>4.3</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L="407034">
                        <a:lnSpc>
                          <a:spcPct val="100000"/>
                        </a:lnSpc>
                        <a:spcBef>
                          <a:spcPts val="385"/>
                        </a:spcBef>
                      </a:pPr>
                      <a:r>
                        <a:rPr sz="1300" b="0" spc="-20" dirty="0">
                          <a:solidFill>
                            <a:schemeClr val="tx1">
                              <a:lumMod val="75000"/>
                              <a:lumOff val="25000"/>
                            </a:schemeClr>
                          </a:solidFill>
                          <a:latin typeface="Open Sans Semibold"/>
                          <a:cs typeface="Open Sans Semibold"/>
                        </a:rPr>
                        <a:t>12.8</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tcPr>
                </a:tc>
                <a:tc>
                  <a:txBody>
                    <a:bodyPr/>
                    <a:lstStyle/>
                    <a:p>
                      <a:pPr marR="16510" algn="ctr">
                        <a:lnSpc>
                          <a:spcPct val="100000"/>
                        </a:lnSpc>
                        <a:spcBef>
                          <a:spcPts val="385"/>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0.4</a:t>
                      </a:r>
                      <a:endParaRPr sz="1300" b="0" dirty="0">
                        <a:solidFill>
                          <a:srgbClr val="CC0000"/>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tc>
                  <a:txBody>
                    <a:bodyPr/>
                    <a:lstStyle/>
                    <a:p>
                      <a:pPr marL="472440">
                        <a:lnSpc>
                          <a:spcPct val="100000"/>
                        </a:lnSpc>
                        <a:spcBef>
                          <a:spcPts val="385"/>
                        </a:spcBef>
                      </a:pPr>
                      <a:r>
                        <a:rPr sz="1300" b="0" spc="-25" dirty="0">
                          <a:solidFill>
                            <a:schemeClr val="tx1">
                              <a:lumMod val="75000"/>
                              <a:lumOff val="25000"/>
                            </a:schemeClr>
                          </a:solidFill>
                          <a:latin typeface="Open Sans Semibold"/>
                          <a:cs typeface="Open Sans Semibold"/>
                        </a:rPr>
                        <a:t>0.3</a:t>
                      </a:r>
                      <a:endParaRPr sz="1300" b="0" dirty="0">
                        <a:solidFill>
                          <a:schemeClr val="tx1">
                            <a:lumMod val="75000"/>
                            <a:lumOff val="25000"/>
                          </a:schemeClr>
                        </a:solidFill>
                        <a:latin typeface="Open Sans Semibold"/>
                        <a:cs typeface="Open Sans Semibold"/>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tc>
                  <a:txBody>
                    <a:bodyPr/>
                    <a:lstStyle/>
                    <a:p>
                      <a:pPr marL="0" indent="0" algn="ctr">
                        <a:lnSpc>
                          <a:spcPct val="100000"/>
                        </a:lnSpc>
                        <a:spcBef>
                          <a:spcPts val="260"/>
                        </a:spcBef>
                      </a:pPr>
                      <a:endParaRPr sz="1300" b="0" spc="-25" dirty="0">
                        <a:solidFill>
                          <a:schemeClr val="tx1"/>
                        </a:solidFill>
                        <a:latin typeface="Open Sans"/>
                        <a:ea typeface="+mn-ea"/>
                        <a:cs typeface="Open Sans"/>
                      </a:endParaRPr>
                    </a:p>
                  </a:txBody>
                  <a:tcPr anchor="ctr">
                    <a:lnT w="12700" cap="flat" cmpd="sng" algn="ctr">
                      <a:solidFill>
                        <a:schemeClr val="tx1"/>
                      </a:solidFill>
                      <a:prstDash val="solid"/>
                      <a:round/>
                      <a:headEnd type="none" w="med" len="med"/>
                      <a:tailEnd type="none" w="med" len="med"/>
                    </a:lnT>
                    <a:solidFill>
                      <a:schemeClr val="bg1">
                        <a:lumMod val="95000"/>
                      </a:schemeClr>
                    </a:solidFill>
                  </a:tcPr>
                </a:tc>
                <a:extLst>
                  <a:ext uri="{0D108BD9-81ED-4DB2-BD59-A6C34878D82A}">
                    <a16:rowId xmlns:a16="http://schemas.microsoft.com/office/drawing/2014/main" val="1468013750"/>
                  </a:ext>
                </a:extLst>
              </a:tr>
              <a:tr h="0">
                <a:tc gridSpan="2">
                  <a:txBody>
                    <a:bodyPr/>
                    <a:lstStyle/>
                    <a:p>
                      <a:pPr marL="279400" marR="0" lvl="0" indent="-17463" defTabSz="914400" eaLnBrk="1" fontAlgn="auto" latinLnBrk="0" hangingPunct="1">
                        <a:lnSpc>
                          <a:spcPct val="100000"/>
                        </a:lnSpc>
                        <a:spcBef>
                          <a:spcPts val="260"/>
                        </a:spcBef>
                        <a:spcAft>
                          <a:spcPts val="0"/>
                        </a:spcAft>
                        <a:buClrTx/>
                        <a:buSzTx/>
                        <a:buFontTx/>
                        <a:buNone/>
                        <a:tabLst/>
                        <a:defRPr/>
                      </a:pPr>
                      <a:r>
                        <a:rPr lang="en-SG" sz="1300" b="0" dirty="0">
                          <a:solidFill>
                            <a:schemeClr val="tx1">
                              <a:lumMod val="75000"/>
                              <a:lumOff val="25000"/>
                            </a:schemeClr>
                          </a:solidFill>
                          <a:latin typeface="Open Sans Semibold"/>
                          <a:cs typeface="Open Sans Semibold"/>
                        </a:rPr>
                        <a:t>        50%</a:t>
                      </a:r>
                      <a:r>
                        <a:rPr lang="en-SG" sz="1300" b="0" spc="7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MSCI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EM</a:t>
                      </a:r>
                      <a:r>
                        <a:rPr lang="en-SG" sz="1300" b="0" spc="1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NR</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USD</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a:t>
                      </a:r>
                      <a:r>
                        <a:rPr lang="en-SG" sz="1300" b="0" spc="5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50%</a:t>
                      </a:r>
                      <a:r>
                        <a:rPr lang="en-SG" sz="1300" b="0" spc="7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JPM</a:t>
                      </a:r>
                      <a:r>
                        <a:rPr lang="en-SG" sz="1300" b="0" spc="15"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EMBI</a:t>
                      </a:r>
                      <a:r>
                        <a:rPr lang="en-SG" sz="1300" b="0" spc="3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Global</a:t>
                      </a:r>
                      <a:r>
                        <a:rPr lang="en-SG" sz="1300" b="0" spc="5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Diversiﬁed</a:t>
                      </a:r>
                      <a:r>
                        <a:rPr lang="en-SG" sz="1300" b="0" spc="70" dirty="0">
                          <a:solidFill>
                            <a:schemeClr val="tx1">
                              <a:lumMod val="75000"/>
                              <a:lumOff val="25000"/>
                            </a:schemeClr>
                          </a:solidFill>
                          <a:latin typeface="Open Sans Semibold"/>
                          <a:cs typeface="Open Sans Semibold"/>
                        </a:rPr>
                        <a:t> </a:t>
                      </a:r>
                      <a:r>
                        <a:rPr lang="en-SG" sz="1300" b="0" dirty="0">
                          <a:solidFill>
                            <a:schemeClr val="tx1">
                              <a:lumMod val="75000"/>
                              <a:lumOff val="25000"/>
                            </a:schemeClr>
                          </a:solidFill>
                          <a:latin typeface="Open Sans Semibold"/>
                          <a:cs typeface="Open Sans Semibold"/>
                        </a:rPr>
                        <a:t>TR</a:t>
                      </a:r>
                      <a:r>
                        <a:rPr lang="en-SG" sz="1300" b="0" spc="30" dirty="0">
                          <a:solidFill>
                            <a:schemeClr val="tx1">
                              <a:lumMod val="75000"/>
                              <a:lumOff val="25000"/>
                            </a:schemeClr>
                          </a:solidFill>
                          <a:latin typeface="Open Sans Semibold"/>
                          <a:cs typeface="Open Sans Semibold"/>
                        </a:rPr>
                        <a:t> </a:t>
                      </a:r>
                      <a:r>
                        <a:rPr lang="en-SG" sz="1300" b="0" spc="-25" dirty="0">
                          <a:solidFill>
                            <a:schemeClr val="tx1">
                              <a:lumMod val="75000"/>
                              <a:lumOff val="25000"/>
                            </a:schemeClr>
                          </a:solidFill>
                          <a:latin typeface="Open Sans Semibold"/>
                          <a:cs typeface="Open Sans Semibold"/>
                        </a:rPr>
                        <a:t>USD</a:t>
                      </a:r>
                      <a:endParaRPr lang="en-SG" sz="1300" b="0" dirty="0">
                        <a:solidFill>
                          <a:schemeClr val="tx1">
                            <a:lumMod val="75000"/>
                            <a:lumOff val="25000"/>
                          </a:schemeClr>
                        </a:solidFill>
                        <a:latin typeface="Open Sans Semibold"/>
                        <a:cs typeface="Open Sans Semibold"/>
                      </a:endParaRPr>
                    </a:p>
                  </a:txBody>
                  <a:tcPr anchor="ctr"/>
                </a:tc>
                <a:tc hMerge="1">
                  <a:txBody>
                    <a:bodyPr/>
                    <a:lstStyle/>
                    <a:p>
                      <a:pPr marR="296545" algn="r">
                        <a:lnSpc>
                          <a:spcPct val="100000"/>
                        </a:lnSpc>
                        <a:spcBef>
                          <a:spcPts val="405"/>
                        </a:spcBef>
                      </a:pPr>
                      <a:endParaRPr sz="1300" dirty="0">
                        <a:latin typeface="Open Sans"/>
                        <a:cs typeface="Open Sans"/>
                      </a:endParaRPr>
                    </a:p>
                  </a:txBody>
                  <a:tcPr marL="0" marR="0" marT="51435" marB="0"/>
                </a:tc>
                <a:tc>
                  <a:txBody>
                    <a:bodyPr/>
                    <a:lstStyle/>
                    <a:p>
                      <a:pPr marR="152400" algn="ctr">
                        <a:lnSpc>
                          <a:spcPct val="100000"/>
                        </a:lnSpc>
                        <a:spcBef>
                          <a:spcPts val="405"/>
                        </a:spcBef>
                      </a:pPr>
                      <a:endParaRPr sz="1300" b="0" dirty="0">
                        <a:latin typeface="Open Sans Semibold"/>
                        <a:cs typeface="Open Sans Semibold"/>
                      </a:endParaRPr>
                    </a:p>
                  </a:txBody>
                  <a:tcPr anchor="ctr"/>
                </a:tc>
                <a:tc>
                  <a:txBody>
                    <a:bodyPr/>
                    <a:lstStyle/>
                    <a:p>
                      <a:pPr marL="430530">
                        <a:lnSpc>
                          <a:spcPct val="100000"/>
                        </a:lnSpc>
                        <a:spcBef>
                          <a:spcPts val="405"/>
                        </a:spcBef>
                      </a:pPr>
                      <a:endParaRPr sz="1300" b="0" dirty="0">
                        <a:latin typeface="Open Sans"/>
                        <a:cs typeface="Open Sans"/>
                      </a:endParaRPr>
                    </a:p>
                  </a:txBody>
                  <a:tcPr anchor="ctr"/>
                </a:tc>
                <a:tc>
                  <a:txBody>
                    <a:bodyPr/>
                    <a:lstStyle/>
                    <a:p>
                      <a:pPr marR="478155" algn="r">
                        <a:lnSpc>
                          <a:spcPct val="100000"/>
                        </a:lnSpc>
                        <a:spcBef>
                          <a:spcPts val="439"/>
                        </a:spcBef>
                      </a:pPr>
                      <a:r>
                        <a:rPr sz="1300" b="0" spc="-25" dirty="0">
                          <a:solidFill>
                            <a:schemeClr val="tx1">
                              <a:lumMod val="75000"/>
                              <a:lumOff val="25000"/>
                            </a:schemeClr>
                          </a:solidFill>
                          <a:latin typeface="Open Sans Semibold"/>
                          <a:cs typeface="Open Sans Semibold"/>
                        </a:rPr>
                        <a:t>3.0</a:t>
                      </a:r>
                      <a:endParaRPr sz="1300" b="0" dirty="0">
                        <a:solidFill>
                          <a:schemeClr val="tx1">
                            <a:lumMod val="75000"/>
                            <a:lumOff val="25000"/>
                          </a:schemeClr>
                        </a:solidFill>
                        <a:latin typeface="Open Sans Semibold"/>
                        <a:cs typeface="Open Sans Semibold"/>
                      </a:endParaRPr>
                    </a:p>
                  </a:txBody>
                  <a:tcPr anchor="ctr"/>
                </a:tc>
                <a:tc>
                  <a:txBody>
                    <a:bodyPr/>
                    <a:lstStyle/>
                    <a:p>
                      <a:pPr marR="465455" algn="r">
                        <a:lnSpc>
                          <a:spcPct val="100000"/>
                        </a:lnSpc>
                        <a:spcBef>
                          <a:spcPts val="439"/>
                        </a:spcBef>
                      </a:pPr>
                      <a:r>
                        <a:rPr sz="1300" b="0" spc="-25" dirty="0">
                          <a:solidFill>
                            <a:schemeClr val="tx1">
                              <a:lumMod val="75000"/>
                              <a:lumOff val="25000"/>
                            </a:schemeClr>
                          </a:solidFill>
                          <a:latin typeface="Open Sans Semibold"/>
                          <a:cs typeface="Open Sans Semibold"/>
                        </a:rPr>
                        <a:t>2.0</a:t>
                      </a:r>
                      <a:endParaRPr sz="1300" b="0" dirty="0">
                        <a:solidFill>
                          <a:schemeClr val="tx1">
                            <a:lumMod val="75000"/>
                            <a:lumOff val="25000"/>
                          </a:schemeClr>
                        </a:solidFill>
                        <a:latin typeface="Open Sans Semibold"/>
                        <a:cs typeface="Open Sans Semibold"/>
                      </a:endParaRPr>
                    </a:p>
                  </a:txBody>
                  <a:tcPr anchor="ctr"/>
                </a:tc>
                <a:tc>
                  <a:txBody>
                    <a:bodyPr/>
                    <a:lstStyle/>
                    <a:p>
                      <a:pPr algn="ctr">
                        <a:lnSpc>
                          <a:spcPct val="100000"/>
                        </a:lnSpc>
                        <a:spcBef>
                          <a:spcPts val="439"/>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8.7</a:t>
                      </a:r>
                      <a:endParaRPr sz="1300" b="0" dirty="0">
                        <a:solidFill>
                          <a:srgbClr val="CC0000"/>
                        </a:solidFill>
                        <a:latin typeface="Open Sans Semibold"/>
                        <a:cs typeface="Open Sans Semibold"/>
                      </a:endParaRPr>
                    </a:p>
                  </a:txBody>
                  <a:tcPr anchor="ctr"/>
                </a:tc>
                <a:tc>
                  <a:txBody>
                    <a:bodyPr/>
                    <a:lstStyle/>
                    <a:p>
                      <a:pPr marL="471170">
                        <a:lnSpc>
                          <a:spcPct val="100000"/>
                        </a:lnSpc>
                        <a:spcBef>
                          <a:spcPts val="439"/>
                        </a:spcBef>
                      </a:pPr>
                      <a:r>
                        <a:rPr sz="1300" b="0" spc="-25" dirty="0">
                          <a:solidFill>
                            <a:schemeClr val="tx1">
                              <a:lumMod val="75000"/>
                              <a:lumOff val="25000"/>
                            </a:schemeClr>
                          </a:solidFill>
                          <a:latin typeface="Open Sans Semibold"/>
                          <a:cs typeface="Open Sans Semibold"/>
                        </a:rPr>
                        <a:t>4.0</a:t>
                      </a:r>
                      <a:endParaRPr sz="1300" b="0" dirty="0">
                        <a:solidFill>
                          <a:schemeClr val="tx1">
                            <a:lumMod val="75000"/>
                            <a:lumOff val="25000"/>
                          </a:schemeClr>
                        </a:solidFill>
                        <a:latin typeface="Open Sans Semibold"/>
                        <a:cs typeface="Open Sans Semibold"/>
                      </a:endParaRPr>
                    </a:p>
                  </a:txBody>
                  <a:tcPr anchor="ctr"/>
                </a:tc>
                <a:tc>
                  <a:txBody>
                    <a:bodyPr/>
                    <a:lstStyle/>
                    <a:p>
                      <a:pPr marL="405765">
                        <a:lnSpc>
                          <a:spcPct val="100000"/>
                        </a:lnSpc>
                        <a:spcBef>
                          <a:spcPts val="439"/>
                        </a:spcBef>
                      </a:pPr>
                      <a:r>
                        <a:rPr sz="1300" b="0" spc="-20" dirty="0">
                          <a:solidFill>
                            <a:schemeClr val="tx1">
                              <a:lumMod val="75000"/>
                              <a:lumOff val="25000"/>
                            </a:schemeClr>
                          </a:solidFill>
                          <a:latin typeface="Open Sans Semibold"/>
                          <a:cs typeface="Open Sans Semibold"/>
                        </a:rPr>
                        <a:t>14.3</a:t>
                      </a:r>
                      <a:endParaRPr sz="1300" b="0" dirty="0">
                        <a:solidFill>
                          <a:schemeClr val="tx1">
                            <a:lumMod val="75000"/>
                            <a:lumOff val="25000"/>
                          </a:schemeClr>
                        </a:solidFill>
                        <a:latin typeface="Open Sans Semibold"/>
                        <a:cs typeface="Open Sans Semibold"/>
                      </a:endParaRPr>
                    </a:p>
                  </a:txBody>
                  <a:tcPr anchor="ctr"/>
                </a:tc>
                <a:tc>
                  <a:txBody>
                    <a:bodyPr/>
                    <a:lstStyle/>
                    <a:p>
                      <a:pPr marR="17780" algn="ctr">
                        <a:lnSpc>
                          <a:spcPct val="100000"/>
                        </a:lnSpc>
                        <a:spcBef>
                          <a:spcPts val="439"/>
                        </a:spcBef>
                      </a:pPr>
                      <a:r>
                        <a:rPr sz="1300" b="0" spc="-10" dirty="0">
                          <a:solidFill>
                            <a:srgbClr val="CC0000"/>
                          </a:solidFill>
                          <a:latin typeface="Open Sans Semibold"/>
                          <a:cs typeface="Open Sans Semibold"/>
                        </a:rPr>
                        <a:t>-</a:t>
                      </a:r>
                      <a:r>
                        <a:rPr sz="1300" b="0" spc="-25" dirty="0">
                          <a:solidFill>
                            <a:srgbClr val="CC0000"/>
                          </a:solidFill>
                          <a:latin typeface="Open Sans Semibold"/>
                          <a:cs typeface="Open Sans Semibold"/>
                        </a:rPr>
                        <a:t>0.6</a:t>
                      </a:r>
                      <a:endParaRPr sz="1300" b="0" dirty="0">
                        <a:solidFill>
                          <a:srgbClr val="CC0000"/>
                        </a:solidFill>
                        <a:latin typeface="Open Sans Semibold"/>
                        <a:cs typeface="Open Sans Semibold"/>
                      </a:endParaRPr>
                    </a:p>
                  </a:txBody>
                  <a:tcPr anchor="ctr">
                    <a:solidFill>
                      <a:schemeClr val="bg1">
                        <a:lumMod val="95000"/>
                      </a:schemeClr>
                    </a:solidFill>
                  </a:tcPr>
                </a:tc>
                <a:tc>
                  <a:txBody>
                    <a:bodyPr/>
                    <a:lstStyle/>
                    <a:p>
                      <a:pPr marL="471170">
                        <a:lnSpc>
                          <a:spcPct val="100000"/>
                        </a:lnSpc>
                        <a:spcBef>
                          <a:spcPts val="439"/>
                        </a:spcBef>
                      </a:pPr>
                      <a:r>
                        <a:rPr sz="1300" b="0" spc="-25" dirty="0">
                          <a:solidFill>
                            <a:schemeClr val="tx1">
                              <a:lumMod val="75000"/>
                              <a:lumOff val="25000"/>
                            </a:schemeClr>
                          </a:solidFill>
                          <a:latin typeface="Open Sans Semibold"/>
                          <a:cs typeface="Open Sans Semibold"/>
                        </a:rPr>
                        <a:t>0.3</a:t>
                      </a:r>
                      <a:endParaRPr sz="1300" b="0" dirty="0">
                        <a:solidFill>
                          <a:schemeClr val="tx1">
                            <a:lumMod val="75000"/>
                            <a:lumOff val="25000"/>
                          </a:schemeClr>
                        </a:solidFill>
                        <a:latin typeface="Open Sans Semibold"/>
                        <a:cs typeface="Open Sans Semibold"/>
                      </a:endParaRPr>
                    </a:p>
                  </a:txBody>
                  <a:tcPr anchor="ctr">
                    <a:solidFill>
                      <a:schemeClr val="bg1">
                        <a:lumMod val="95000"/>
                      </a:schemeClr>
                    </a:solidFill>
                  </a:tcPr>
                </a:tc>
                <a:tc>
                  <a:txBody>
                    <a:bodyPr/>
                    <a:lstStyle/>
                    <a:p>
                      <a:pPr marL="0" indent="0" algn="ctr">
                        <a:lnSpc>
                          <a:spcPct val="100000"/>
                        </a:lnSpc>
                        <a:spcBef>
                          <a:spcPts val="260"/>
                        </a:spcBef>
                      </a:pPr>
                      <a:endParaRPr sz="1300" b="0" spc="-25" dirty="0">
                        <a:solidFill>
                          <a:schemeClr val="tx1"/>
                        </a:solidFill>
                        <a:latin typeface="Open Sans"/>
                        <a:ea typeface="+mn-ea"/>
                        <a:cs typeface="Open Sans"/>
                      </a:endParaRPr>
                    </a:p>
                  </a:txBody>
                  <a:tcPr anchor="ctr">
                    <a:solidFill>
                      <a:schemeClr val="bg1">
                        <a:lumMod val="95000"/>
                      </a:schemeClr>
                    </a:solidFill>
                  </a:tcPr>
                </a:tc>
                <a:extLst>
                  <a:ext uri="{0D108BD9-81ED-4DB2-BD59-A6C34878D82A}">
                    <a16:rowId xmlns:a16="http://schemas.microsoft.com/office/drawing/2014/main" val="1663191677"/>
                  </a:ext>
                </a:extLst>
              </a:tr>
            </a:tbl>
          </a:graphicData>
        </a:graphic>
      </p:graphicFrame>
      <p:pic>
        <p:nvPicPr>
          <p:cNvPr id="47" name="Graphic 46" descr="Speedometer Low with solid fill">
            <a:extLst>
              <a:ext uri="{FF2B5EF4-FFF2-40B4-BE49-F238E27FC236}">
                <a16:creationId xmlns:a16="http://schemas.microsoft.com/office/drawing/2014/main" id="{EB014D80-53D9-A378-5629-1E194E671132}"/>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3897" y="6870245"/>
            <a:ext cx="241384" cy="241384"/>
          </a:xfrm>
          <a:prstGeom prst="rect">
            <a:avLst/>
          </a:prstGeom>
        </p:spPr>
      </p:pic>
      <p:pic>
        <p:nvPicPr>
          <p:cNvPr id="48" name="Graphic 47" descr="Speedometer Low with solid fill">
            <a:extLst>
              <a:ext uri="{FF2B5EF4-FFF2-40B4-BE49-F238E27FC236}">
                <a16:creationId xmlns:a16="http://schemas.microsoft.com/office/drawing/2014/main" id="{269CBF44-9458-2637-80AD-64014C04C934}"/>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3897" y="7120983"/>
            <a:ext cx="241384" cy="241384"/>
          </a:xfrm>
          <a:prstGeom prst="rect">
            <a:avLst/>
          </a:prstGeom>
        </p:spPr>
      </p:pic>
      <p:pic>
        <p:nvPicPr>
          <p:cNvPr id="49" name="Graphic 48" descr="Speedometer Low with solid fill">
            <a:extLst>
              <a:ext uri="{FF2B5EF4-FFF2-40B4-BE49-F238E27FC236}">
                <a16:creationId xmlns:a16="http://schemas.microsoft.com/office/drawing/2014/main" id="{6BB9B0C2-DD8A-44E6-EB5A-FB6D4AD3304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3897" y="9543058"/>
            <a:ext cx="241384" cy="241384"/>
          </a:xfrm>
          <a:prstGeom prst="rect">
            <a:avLst/>
          </a:prstGeom>
        </p:spPr>
      </p:pic>
      <p:pic>
        <p:nvPicPr>
          <p:cNvPr id="50" name="Graphic 49" descr="Speedometer Low with solid fill">
            <a:extLst>
              <a:ext uri="{FF2B5EF4-FFF2-40B4-BE49-F238E27FC236}">
                <a16:creationId xmlns:a16="http://schemas.microsoft.com/office/drawing/2014/main" id="{DC323B4C-632F-9907-30AD-6E1E6B7E4F2E}"/>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3897" y="9828808"/>
            <a:ext cx="241384" cy="2413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7465">
              <a:lnSpc>
                <a:spcPct val="100000"/>
              </a:lnSpc>
              <a:spcBef>
                <a:spcPts val="125"/>
              </a:spcBef>
            </a:pPr>
            <a:r>
              <a:rPr spc="-10" dirty="0"/>
              <a:t>Glossary</a:t>
            </a:r>
          </a:p>
        </p:txBody>
      </p:sp>
      <p:sp>
        <p:nvSpPr>
          <p:cNvPr id="3" name="object 3"/>
          <p:cNvSpPr txBox="1"/>
          <p:nvPr/>
        </p:nvSpPr>
        <p:spPr>
          <a:xfrm>
            <a:off x="1013445" y="2407752"/>
            <a:ext cx="1282699" cy="215444"/>
          </a:xfrm>
          <a:prstGeom prst="rect">
            <a:avLst/>
          </a:prstGeom>
        </p:spPr>
        <p:txBody>
          <a:bodyPr vert="horz" wrap="square" lIns="0" tIns="15240" rIns="0" bIns="0" rtlCol="0">
            <a:spAutoFit/>
          </a:bodyPr>
          <a:lstStyle/>
          <a:p>
            <a:pPr marL="12700">
              <a:lnSpc>
                <a:spcPct val="100000"/>
              </a:lnSpc>
              <a:spcBef>
                <a:spcPts val="120"/>
              </a:spcBef>
            </a:pPr>
            <a:r>
              <a:rPr lang="en-SG" sz="1300" b="1" spc="-10" dirty="0">
                <a:solidFill>
                  <a:srgbClr val="CC0000"/>
                </a:solidFill>
                <a:latin typeface="Open Sans Semibold"/>
                <a:cs typeface="Open Sans Semibold"/>
              </a:rPr>
              <a:t>Fund Name</a:t>
            </a:r>
            <a:endParaRPr sz="1300" dirty="0">
              <a:latin typeface="Open Sans Semibold"/>
              <a:cs typeface="Open Sans Semibold"/>
            </a:endParaRPr>
          </a:p>
        </p:txBody>
      </p:sp>
      <p:sp>
        <p:nvSpPr>
          <p:cNvPr id="4" name="object 4"/>
          <p:cNvSpPr txBox="1"/>
          <p:nvPr/>
        </p:nvSpPr>
        <p:spPr>
          <a:xfrm>
            <a:off x="1013446" y="2837467"/>
            <a:ext cx="541655" cy="215444"/>
          </a:xfrm>
          <a:prstGeom prst="rect">
            <a:avLst/>
          </a:prstGeom>
        </p:spPr>
        <p:txBody>
          <a:bodyPr vert="horz" wrap="square" lIns="0" tIns="15240" rIns="0" bIns="0" rtlCol="0">
            <a:spAutoFit/>
          </a:bodyPr>
          <a:lstStyle/>
          <a:p>
            <a:pPr marL="12700">
              <a:lnSpc>
                <a:spcPct val="100000"/>
              </a:lnSpc>
              <a:spcBef>
                <a:spcPts val="120"/>
              </a:spcBef>
            </a:pPr>
            <a:r>
              <a:rPr lang="en-SG" sz="1300" b="1" spc="-10" dirty="0">
                <a:solidFill>
                  <a:srgbClr val="CC0000"/>
                </a:solidFill>
                <a:latin typeface="Open Sans Semibold"/>
                <a:cs typeface="Open Sans Semibold"/>
              </a:rPr>
              <a:t>ISIN</a:t>
            </a:r>
            <a:endParaRPr sz="1300" dirty="0">
              <a:latin typeface="Open Sans Semibold"/>
              <a:cs typeface="Open Sans Semibold"/>
            </a:endParaRPr>
          </a:p>
        </p:txBody>
      </p:sp>
      <p:sp>
        <p:nvSpPr>
          <p:cNvPr id="5" name="object 5"/>
          <p:cNvSpPr txBox="1"/>
          <p:nvPr/>
        </p:nvSpPr>
        <p:spPr>
          <a:xfrm>
            <a:off x="1013446" y="3566826"/>
            <a:ext cx="113792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Currency</a:t>
            </a:r>
            <a:endParaRPr sz="1300" dirty="0">
              <a:latin typeface="Open Sans Semibold"/>
              <a:cs typeface="Open Sans Semibold"/>
            </a:endParaRPr>
          </a:p>
        </p:txBody>
      </p:sp>
      <p:sp>
        <p:nvSpPr>
          <p:cNvPr id="6" name="object 6"/>
          <p:cNvSpPr txBox="1"/>
          <p:nvPr/>
        </p:nvSpPr>
        <p:spPr>
          <a:xfrm>
            <a:off x="1013446" y="5297685"/>
            <a:ext cx="159766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YTD Ret (%)</a:t>
            </a:r>
            <a:endParaRPr sz="1300" dirty="0">
              <a:latin typeface="Open Sans Semibold"/>
              <a:cs typeface="Open Sans Semibold"/>
            </a:endParaRPr>
          </a:p>
        </p:txBody>
      </p:sp>
      <p:sp>
        <p:nvSpPr>
          <p:cNvPr id="7" name="object 7"/>
          <p:cNvSpPr txBox="1"/>
          <p:nvPr/>
        </p:nvSpPr>
        <p:spPr>
          <a:xfrm>
            <a:off x="1013446" y="6070116"/>
            <a:ext cx="99060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1M Ret (%)</a:t>
            </a:r>
            <a:endParaRPr lang="en-SG" sz="1300" dirty="0">
              <a:latin typeface="Open Sans Semibold"/>
              <a:cs typeface="Open Sans Semibold"/>
            </a:endParaRPr>
          </a:p>
        </p:txBody>
      </p:sp>
      <p:sp>
        <p:nvSpPr>
          <p:cNvPr id="8" name="object 8"/>
          <p:cNvSpPr txBox="1"/>
          <p:nvPr/>
        </p:nvSpPr>
        <p:spPr>
          <a:xfrm>
            <a:off x="1013446" y="6845295"/>
            <a:ext cx="113792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1Y Ret (%)</a:t>
            </a:r>
            <a:endParaRPr lang="en-SG" sz="1300" dirty="0">
              <a:latin typeface="Open Sans Semibold"/>
              <a:cs typeface="Open Sans Semibold"/>
            </a:endParaRPr>
          </a:p>
        </p:txBody>
      </p:sp>
      <p:sp>
        <p:nvSpPr>
          <p:cNvPr id="9" name="object 9"/>
          <p:cNvSpPr txBox="1"/>
          <p:nvPr/>
        </p:nvSpPr>
        <p:spPr>
          <a:xfrm>
            <a:off x="1013446" y="7664541"/>
            <a:ext cx="128270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ANN. 3Y Ret (%)</a:t>
            </a:r>
            <a:endParaRPr lang="en-SG" sz="1300" dirty="0">
              <a:latin typeface="Open Sans Semibold"/>
              <a:cs typeface="Open Sans Semibold"/>
            </a:endParaRPr>
          </a:p>
        </p:txBody>
      </p:sp>
      <p:sp>
        <p:nvSpPr>
          <p:cNvPr id="10" name="object 10"/>
          <p:cNvSpPr txBox="1"/>
          <p:nvPr/>
        </p:nvSpPr>
        <p:spPr>
          <a:xfrm>
            <a:off x="1013446" y="8455144"/>
            <a:ext cx="991869"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3Y Std Dev</a:t>
            </a:r>
            <a:endParaRPr sz="1300" dirty="0">
              <a:latin typeface="Open Sans Semibold"/>
              <a:cs typeface="Open Sans Semibold"/>
            </a:endParaRPr>
          </a:p>
        </p:txBody>
      </p:sp>
      <p:sp>
        <p:nvSpPr>
          <p:cNvPr id="14" name="object 14"/>
          <p:cNvSpPr txBox="1"/>
          <p:nvPr/>
        </p:nvSpPr>
        <p:spPr>
          <a:xfrm>
            <a:off x="3047814" y="2407752"/>
            <a:ext cx="6254750" cy="7893636"/>
          </a:xfrm>
          <a:prstGeom prst="rect">
            <a:avLst/>
          </a:prstGeom>
        </p:spPr>
        <p:txBody>
          <a:bodyPr vert="horz" wrap="square" lIns="0" tIns="12065" rIns="0" bIns="0" rtlCol="0">
            <a:spAutoFit/>
          </a:bodyPr>
          <a:lstStyle/>
          <a:p>
            <a:pPr marL="12700" marR="5080">
              <a:lnSpc>
                <a:spcPct val="101499"/>
              </a:lnSpc>
              <a:spcBef>
                <a:spcPts val="95"/>
              </a:spcBef>
            </a:pPr>
            <a:r>
              <a:rPr lang="en-SG" sz="1300" dirty="0">
                <a:latin typeface="Open Sans"/>
                <a:cs typeface="Open Sans"/>
              </a:rPr>
              <a:t>Name of the main share class</a:t>
            </a:r>
          </a:p>
          <a:p>
            <a:pPr marL="12700" marR="5080">
              <a:lnSpc>
                <a:spcPct val="101499"/>
              </a:lnSpc>
              <a:spcBef>
                <a:spcPts val="1580"/>
              </a:spcBef>
            </a:pPr>
            <a:r>
              <a:rPr lang="en-SG" sz="1300" dirty="0">
                <a:latin typeface="Open Sans"/>
                <a:cs typeface="Open Sans"/>
              </a:rPr>
              <a:t>International Securities Identification Number (ISIN) is a code that uniquely identifies a security globally for the purposes of facilitating clearing, reporting and settlement of trades</a:t>
            </a:r>
          </a:p>
          <a:p>
            <a:pPr marL="12700" marR="5080">
              <a:lnSpc>
                <a:spcPct val="101499"/>
              </a:lnSpc>
              <a:spcBef>
                <a:spcPts val="1580"/>
              </a:spcBef>
            </a:pPr>
            <a:r>
              <a:rPr lang="en-SG" sz="1300" dirty="0">
                <a:latin typeface="Open Sans"/>
                <a:cs typeface="Open Sans"/>
              </a:rPr>
              <a:t>Currency in which the fund share class is priced and traded</a:t>
            </a:r>
            <a:endParaRPr sz="1300" dirty="0">
              <a:latin typeface="Open Sans"/>
              <a:cs typeface="Open Sans"/>
            </a:endParaRPr>
          </a:p>
          <a:p>
            <a:pPr marL="12700" marR="5080">
              <a:lnSpc>
                <a:spcPct val="101499"/>
              </a:lnSpc>
              <a:spcBef>
                <a:spcPts val="1580"/>
              </a:spcBef>
            </a:pPr>
            <a:r>
              <a:rPr lang="en-SG" sz="1300" dirty="0">
                <a:latin typeface="Open Sans"/>
                <a:cs typeface="Open Sans"/>
              </a:rPr>
              <a:t>ESG Rating is provided by MSCI. MSCI ESG Ratings aim to measure a company’s resilience to long-term, financially relevant Environment, Social and Governance (ESG) risks. MSCI classifies AAA and AA-rated securities as ESG Leaders. None of the MSCI ESG data can in and of itself be used to determine which securities to buy or sell or when to buy or sell them.</a:t>
            </a:r>
          </a:p>
          <a:p>
            <a:pPr marL="12700" marR="5080">
              <a:lnSpc>
                <a:spcPct val="101499"/>
              </a:lnSpc>
              <a:spcBef>
                <a:spcPts val="1580"/>
              </a:spcBef>
            </a:pPr>
            <a:r>
              <a:rPr lang="en-SG" sz="1300" dirty="0">
                <a:latin typeface="Open Sans"/>
                <a:cs typeface="Open Sans"/>
              </a:rPr>
              <a:t>Year-to-Date Returns refers to the cumulative bid-to-bid performance of the Fund in USD since the start of the year to the day prior to the date of the publication, or the closest available NAV date prior. </a:t>
            </a:r>
          </a:p>
          <a:p>
            <a:pPr marL="12700" marR="5080">
              <a:lnSpc>
                <a:spcPct val="101499"/>
              </a:lnSpc>
              <a:spcBef>
                <a:spcPts val="1580"/>
              </a:spcBef>
            </a:pPr>
            <a:r>
              <a:rPr lang="en-SG" sz="1300" dirty="0">
                <a:latin typeface="Open Sans"/>
                <a:cs typeface="Open Sans"/>
              </a:rPr>
              <a:t>One (1) Month Returns refers to the cumulative bid-to-bid performance of the Fund in USD for the past full month in reference to the date of the publication, or the closest available NAV date prior. </a:t>
            </a:r>
          </a:p>
          <a:p>
            <a:pPr marL="12700" marR="5080">
              <a:lnSpc>
                <a:spcPct val="101499"/>
              </a:lnSpc>
              <a:spcBef>
                <a:spcPts val="1580"/>
              </a:spcBef>
            </a:pPr>
            <a:r>
              <a:rPr lang="en-SG" sz="1300" dirty="0">
                <a:latin typeface="Open Sans"/>
                <a:cs typeface="Open Sans"/>
              </a:rPr>
              <a:t>One (1) Year Returns refers to the cumulative bid-to-bid performance of the Fund in USD for the past full year in reference to the date of the publication, or the closest available NAV date prior. </a:t>
            </a:r>
          </a:p>
          <a:p>
            <a:pPr marL="12700" marR="5080">
              <a:lnSpc>
                <a:spcPct val="101499"/>
              </a:lnSpc>
              <a:spcBef>
                <a:spcPts val="1580"/>
              </a:spcBef>
            </a:pPr>
            <a:r>
              <a:rPr lang="en-SG" sz="1300" dirty="0">
                <a:latin typeface="Open Sans"/>
                <a:cs typeface="Open Sans"/>
              </a:rPr>
              <a:t>Annualised Three (3) Year Returns refers to annualised bid-to-bid performance of the Fund in USD for the past three (3) full year in reference to the date of the publication, or the closest available NAV date prior. </a:t>
            </a:r>
          </a:p>
          <a:p>
            <a:pPr algn="l"/>
            <a:endParaRPr lang="en-SG" sz="1300" dirty="0">
              <a:latin typeface="Open Sans"/>
              <a:cs typeface="Open Sans"/>
            </a:endParaRPr>
          </a:p>
          <a:p>
            <a:r>
              <a:rPr lang="en-SG" sz="1300" dirty="0">
                <a:latin typeface="Open Sans"/>
                <a:cs typeface="Open Sans"/>
              </a:rPr>
              <a:t>Three (3) Year Standard Deviation is calculated here by using the annualised standard deviation of the previous 36 monthly returns. The higher the standard deviation, the greater the volatility, therefore, the higher the potential risk. Approximately 68% of the annual total return of the fund is expected to range between +1 and –1 standard deviation from the annual average return, assuming a fund’s return falls in a standard normal distribution. </a:t>
            </a:r>
          </a:p>
          <a:p>
            <a:pPr marL="12700" marR="5080">
              <a:lnSpc>
                <a:spcPct val="101499"/>
              </a:lnSpc>
              <a:spcBef>
                <a:spcPts val="1580"/>
              </a:spcBef>
            </a:pPr>
            <a:endParaRPr lang="en-SG" sz="1300" dirty="0">
              <a:latin typeface="Open Sans"/>
              <a:cs typeface="Open Sans"/>
            </a:endParaRPr>
          </a:p>
        </p:txBody>
      </p:sp>
      <p:sp>
        <p:nvSpPr>
          <p:cNvPr id="15" name="object 15"/>
          <p:cNvSpPr txBox="1"/>
          <p:nvPr/>
        </p:nvSpPr>
        <p:spPr>
          <a:xfrm>
            <a:off x="10395360" y="2407752"/>
            <a:ext cx="1371121"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1Y Sharpe Ratio</a:t>
            </a:r>
            <a:endParaRPr lang="en-SG" sz="1300" dirty="0">
              <a:latin typeface="Open Sans Semibold"/>
              <a:cs typeface="Open Sans Semibold"/>
            </a:endParaRPr>
          </a:p>
        </p:txBody>
      </p:sp>
      <p:sp>
        <p:nvSpPr>
          <p:cNvPr id="17" name="object 17"/>
          <p:cNvSpPr txBox="1"/>
          <p:nvPr/>
        </p:nvSpPr>
        <p:spPr>
          <a:xfrm>
            <a:off x="10395360" y="3613997"/>
            <a:ext cx="163789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3Y Sharpe Ratio</a:t>
            </a:r>
            <a:endParaRPr lang="en-SG" sz="1300" dirty="0">
              <a:latin typeface="Open Sans Semibold"/>
              <a:cs typeface="Open Sans Semibold"/>
            </a:endParaRPr>
          </a:p>
        </p:txBody>
      </p:sp>
      <p:sp>
        <p:nvSpPr>
          <p:cNvPr id="18" name="object 18"/>
          <p:cNvSpPr txBox="1"/>
          <p:nvPr/>
        </p:nvSpPr>
        <p:spPr>
          <a:xfrm>
            <a:off x="10395360" y="4796920"/>
            <a:ext cx="155052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Risk Level</a:t>
            </a:r>
            <a:endParaRPr lang="en-SG" sz="1300" dirty="0">
              <a:latin typeface="Open Sans Semibold"/>
              <a:cs typeface="Open Sans Semibold"/>
            </a:endParaRPr>
          </a:p>
        </p:txBody>
      </p:sp>
      <p:sp>
        <p:nvSpPr>
          <p:cNvPr id="26" name="object 26"/>
          <p:cNvSpPr txBox="1"/>
          <p:nvPr/>
        </p:nvSpPr>
        <p:spPr>
          <a:xfrm>
            <a:off x="12429727" y="2407752"/>
            <a:ext cx="6254750" cy="3243708"/>
          </a:xfrm>
          <a:prstGeom prst="rect">
            <a:avLst/>
          </a:prstGeom>
        </p:spPr>
        <p:txBody>
          <a:bodyPr vert="horz" wrap="square" lIns="0" tIns="12065" rIns="0" bIns="0" rtlCol="0">
            <a:spAutoFit/>
          </a:bodyPr>
          <a:lstStyle/>
          <a:p>
            <a:pPr marL="12700" marR="5080">
              <a:lnSpc>
                <a:spcPct val="101499"/>
              </a:lnSpc>
              <a:spcBef>
                <a:spcPts val="1580"/>
              </a:spcBef>
            </a:pPr>
            <a:r>
              <a:rPr lang="en-SG" sz="1300" dirty="0">
                <a:latin typeface="Open Sans"/>
                <a:cs typeface="Open Sans"/>
              </a:rPr>
              <a:t>The 1Y Sharpe ratio is calculated for the past 12-month period by dividing a fund’s monthly annualized excess returns (measured by a fund’s performance in excess of the risk-free rate) by the standard deviation of a fund’s monthly annualized excess returns. The higher the positive ratio, the higher is the historical risk-adjusted performance of the fund.</a:t>
            </a:r>
          </a:p>
          <a:p>
            <a:pPr marL="12700" marR="5080">
              <a:lnSpc>
                <a:spcPct val="101499"/>
              </a:lnSpc>
              <a:spcBef>
                <a:spcPts val="1585"/>
              </a:spcBef>
            </a:pPr>
            <a:r>
              <a:rPr lang="en-SG" sz="1300" dirty="0">
                <a:latin typeface="Open Sans"/>
                <a:cs typeface="Open Sans"/>
              </a:rPr>
              <a:t>The 3Y Sharpe ratio is calculated for the past 36-month period by dividing a fund’s monthly annualized excess returns (measured by a fund’s performance in excess of the risk-free rate) by the standard deviation of a fund’s monthly annualized excess returns. The higher the positive ratio, the higher is the historical risk-adjusted performance of the fund.</a:t>
            </a:r>
          </a:p>
          <a:p>
            <a:pPr marL="12700" marR="5080">
              <a:lnSpc>
                <a:spcPct val="101499"/>
              </a:lnSpc>
              <a:spcBef>
                <a:spcPts val="1585"/>
              </a:spcBef>
            </a:pPr>
            <a:r>
              <a:rPr lang="en-SG" sz="1300" dirty="0">
                <a:latin typeface="Open Sans"/>
                <a:cs typeface="Open Sans"/>
              </a:rPr>
              <a:t>The risk level is assigned to a fund by DBS Bank Limited based on its assessment of the risk level of the respective fund and is for information and reference only. DBS Bank Limited may revise the risk level assigned to a fund from time to time without prior notice. 1 refers to the lowest risk rating while 5 is the highest.</a:t>
            </a:r>
          </a:p>
        </p:txBody>
      </p:sp>
      <p:sp>
        <p:nvSpPr>
          <p:cNvPr id="27" name="object 27"/>
          <p:cNvSpPr txBox="1"/>
          <p:nvPr/>
        </p:nvSpPr>
        <p:spPr>
          <a:xfrm>
            <a:off x="19094739" y="10775413"/>
            <a:ext cx="234315" cy="226695"/>
          </a:xfrm>
          <a:prstGeom prst="rect">
            <a:avLst/>
          </a:prstGeom>
        </p:spPr>
        <p:txBody>
          <a:bodyPr vert="horz" wrap="square" lIns="0" tIns="15240" rIns="0" bIns="0" rtlCol="0">
            <a:spAutoFit/>
          </a:bodyPr>
          <a:lstStyle/>
          <a:p>
            <a:pPr marL="12700">
              <a:lnSpc>
                <a:spcPct val="100000"/>
              </a:lnSpc>
              <a:spcBef>
                <a:spcPts val="120"/>
              </a:spcBef>
            </a:pPr>
            <a:r>
              <a:rPr sz="1300" b="1" spc="-25" dirty="0">
                <a:latin typeface="Open Sans Semibold"/>
                <a:cs typeface="Open Sans Semibold"/>
              </a:rPr>
              <a:t>XX</a:t>
            </a:r>
            <a:endParaRPr sz="1300">
              <a:latin typeface="Open Sans Semibold"/>
              <a:cs typeface="Open Sans Semibold"/>
            </a:endParaRPr>
          </a:p>
        </p:txBody>
      </p:sp>
      <p:grpSp>
        <p:nvGrpSpPr>
          <p:cNvPr id="28" name="object 28"/>
          <p:cNvGrpSpPr/>
          <p:nvPr/>
        </p:nvGrpSpPr>
        <p:grpSpPr>
          <a:xfrm>
            <a:off x="0" y="11046783"/>
            <a:ext cx="20104100" cy="262255"/>
            <a:chOff x="0" y="11046783"/>
            <a:chExt cx="20104100" cy="262255"/>
          </a:xfrm>
        </p:grpSpPr>
        <p:sp>
          <p:nvSpPr>
            <p:cNvPr id="29" name="object 29"/>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30" name="object 30"/>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31" name="object 31"/>
          <p:cNvSpPr txBox="1"/>
          <p:nvPr/>
        </p:nvSpPr>
        <p:spPr>
          <a:xfrm>
            <a:off x="1003477" y="10639733"/>
            <a:ext cx="15725775" cy="302260"/>
          </a:xfrm>
          <a:prstGeom prst="rect">
            <a:avLst/>
          </a:prstGeom>
        </p:spPr>
        <p:txBody>
          <a:bodyPr vert="horz" wrap="square" lIns="0" tIns="13335" rIns="0" bIns="0" rtlCol="0">
            <a:spAutoFit/>
          </a:bodyPr>
          <a:lstStyle/>
          <a:p>
            <a:pPr marL="12700" marR="5080">
              <a:lnSpc>
                <a:spcPct val="100000"/>
              </a:lnSpc>
              <a:spcBef>
                <a:spcPts val="105"/>
              </a:spcBef>
            </a:pPr>
            <a:r>
              <a:rPr sz="900" dirty="0">
                <a:solidFill>
                  <a:srgbClr val="4D4D4D"/>
                </a:solidFill>
                <a:latin typeface="Open Sans"/>
                <a:cs typeface="Open Sans"/>
              </a:rPr>
              <a:t>The</a:t>
            </a:r>
            <a:r>
              <a:rPr sz="900" spc="-1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contained in</a:t>
            </a:r>
            <a:r>
              <a:rPr sz="900" spc="-5" dirty="0">
                <a:solidFill>
                  <a:srgbClr val="4D4D4D"/>
                </a:solidFill>
                <a:latin typeface="Open Sans"/>
                <a:cs typeface="Open Sans"/>
              </a:rPr>
              <a:t> </a:t>
            </a:r>
            <a:r>
              <a:rPr sz="900" dirty="0">
                <a:solidFill>
                  <a:srgbClr val="4D4D4D"/>
                </a:solidFill>
                <a:latin typeface="Open Sans"/>
                <a:cs typeface="Open Sans"/>
              </a:rPr>
              <a:t>this document</a:t>
            </a:r>
            <a:r>
              <a:rPr sz="900" spc="-5" dirty="0">
                <a:solidFill>
                  <a:srgbClr val="4D4D4D"/>
                </a:solidFill>
                <a:latin typeface="Open Sans"/>
                <a:cs typeface="Open Sans"/>
              </a:rPr>
              <a:t> </a:t>
            </a:r>
            <a:r>
              <a:rPr sz="900" dirty="0">
                <a:solidFill>
                  <a:srgbClr val="4D4D4D"/>
                </a:solidFill>
                <a:latin typeface="Open Sans"/>
                <a:cs typeface="Open Sans"/>
              </a:rPr>
              <a:t>is</a:t>
            </a:r>
            <a:r>
              <a:rPr sz="900" spc="-5" dirty="0">
                <a:solidFill>
                  <a:srgbClr val="4D4D4D"/>
                </a:solidFill>
                <a:latin typeface="Open Sans"/>
                <a:cs typeface="Open Sans"/>
              </a:rPr>
              <a:t> </a:t>
            </a:r>
            <a:r>
              <a:rPr sz="900" dirty="0">
                <a:solidFill>
                  <a:srgbClr val="4D4D4D"/>
                </a:solidFill>
                <a:latin typeface="Open Sans"/>
                <a:cs typeface="Open Sans"/>
              </a:rPr>
              <a:t>intended only</a:t>
            </a:r>
            <a:r>
              <a:rPr sz="900" spc="-5" dirty="0">
                <a:solidFill>
                  <a:srgbClr val="4D4D4D"/>
                </a:solidFill>
                <a:latin typeface="Open Sans"/>
                <a:cs typeface="Open Sans"/>
              </a:rPr>
              <a:t> </a:t>
            </a:r>
            <a:r>
              <a:rPr sz="900" dirty="0">
                <a:solidFill>
                  <a:srgbClr val="4D4D4D"/>
                </a:solidFill>
                <a:latin typeface="Open Sans"/>
                <a:cs typeface="Open Sans"/>
              </a:rPr>
              <a:t>for use</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dirty="0">
                <a:solidFill>
                  <a:srgbClr val="4D4D4D"/>
                </a:solidFill>
                <a:latin typeface="Open Sans"/>
                <a:cs typeface="Open Sans"/>
              </a:rPr>
              <a:t>the person</a:t>
            </a:r>
            <a:r>
              <a:rPr sz="900" spc="-5" dirty="0">
                <a:solidFill>
                  <a:srgbClr val="4D4D4D"/>
                </a:solidFill>
                <a:latin typeface="Open Sans"/>
                <a:cs typeface="Open Sans"/>
              </a:rPr>
              <a:t> </a:t>
            </a:r>
            <a:r>
              <a:rPr sz="900" dirty="0">
                <a:solidFill>
                  <a:srgbClr val="4D4D4D"/>
                </a:solidFill>
                <a:latin typeface="Open Sans"/>
                <a:cs typeface="Open Sans"/>
              </a:rPr>
              <a:t>to whom</a:t>
            </a:r>
            <a:r>
              <a:rPr sz="900" spc="-5" dirty="0">
                <a:solidFill>
                  <a:srgbClr val="4D4D4D"/>
                </a:solidFill>
                <a:latin typeface="Open Sans"/>
                <a:cs typeface="Open Sans"/>
              </a:rPr>
              <a:t> </a:t>
            </a:r>
            <a:r>
              <a:rPr sz="900" dirty="0">
                <a:solidFill>
                  <a:srgbClr val="4D4D4D"/>
                </a:solidFill>
                <a:latin typeface="Open Sans"/>
                <a:cs typeface="Open Sans"/>
              </a:rPr>
              <a:t>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 and</a:t>
            </a:r>
            <a:r>
              <a:rPr sz="900" spc="-5" dirty="0">
                <a:solidFill>
                  <a:srgbClr val="4D4D4D"/>
                </a:solidFill>
                <a:latin typeface="Open Sans"/>
                <a:cs typeface="Open Sans"/>
              </a:rPr>
              <a:t> </a:t>
            </a:r>
            <a:r>
              <a:rPr sz="900" dirty="0">
                <a:solidFill>
                  <a:srgbClr val="4D4D4D"/>
                </a:solidFill>
                <a:latin typeface="Open Sans"/>
                <a:cs typeface="Open Sans"/>
              </a:rPr>
              <a:t>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 or</a:t>
            </a:r>
            <a:r>
              <a:rPr sz="900" spc="-5" dirty="0">
                <a:solidFill>
                  <a:srgbClr val="4D4D4D"/>
                </a:solidFill>
                <a:latin typeface="Open Sans"/>
                <a:cs typeface="Open Sans"/>
              </a:rPr>
              <a:t> </a:t>
            </a:r>
            <a:r>
              <a:rPr sz="900" dirty="0">
                <a:solidFill>
                  <a:srgbClr val="4D4D4D"/>
                </a:solidFill>
                <a:latin typeface="Open Sans"/>
                <a:cs typeface="Open Sans"/>
              </a:rPr>
              <a:t>distributed to</a:t>
            </a:r>
            <a:r>
              <a:rPr sz="900" spc="-5" dirty="0">
                <a:solidFill>
                  <a:srgbClr val="4D4D4D"/>
                </a:solidFill>
                <a:latin typeface="Open Sans"/>
                <a:cs typeface="Open Sans"/>
              </a:rPr>
              <a:t> </a:t>
            </a:r>
            <a:r>
              <a:rPr sz="900" dirty="0">
                <a:solidFill>
                  <a:srgbClr val="4D4D4D"/>
                </a:solidFill>
                <a:latin typeface="Open Sans"/>
                <a:cs typeface="Open Sans"/>
              </a:rPr>
              <a:t>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 prior</a:t>
            </a:r>
            <a:r>
              <a:rPr sz="900" spc="-5" dirty="0">
                <a:solidFill>
                  <a:srgbClr val="4D4D4D"/>
                </a:solidFill>
                <a:latin typeface="Open Sans"/>
                <a:cs typeface="Open Sans"/>
              </a:rPr>
              <a:t> </a:t>
            </a:r>
            <a:r>
              <a:rPr sz="900" dirty="0">
                <a:solidFill>
                  <a:srgbClr val="4D4D4D"/>
                </a:solidFill>
                <a:latin typeface="Open Sans"/>
                <a:cs typeface="Open Sans"/>
              </a:rPr>
              <a:t>written</a:t>
            </a:r>
            <a:r>
              <a:rPr sz="900" spc="-5" dirty="0">
                <a:solidFill>
                  <a:srgbClr val="4D4D4D"/>
                </a:solidFill>
                <a:latin typeface="Open Sans"/>
                <a:cs typeface="Open Sans"/>
              </a:rPr>
              <a:t> </a:t>
            </a:r>
            <a:r>
              <a:rPr sz="900" dirty="0">
                <a:solidFill>
                  <a:srgbClr val="4D4D4D"/>
                </a:solidFill>
                <a:latin typeface="Open Sans"/>
                <a:cs typeface="Open Sans"/>
              </a:rPr>
              <a:t>consent. DBS</a:t>
            </a:r>
            <a:r>
              <a:rPr sz="900" spc="-5" dirty="0">
                <a:solidFill>
                  <a:srgbClr val="4D4D4D"/>
                </a:solidFill>
                <a:latin typeface="Open Sans"/>
                <a:cs typeface="Open Sans"/>
              </a:rPr>
              <a:t> </a:t>
            </a:r>
            <a:r>
              <a:rPr sz="900" dirty="0">
                <a:solidFill>
                  <a:srgbClr val="4D4D4D"/>
                </a:solidFill>
                <a:latin typeface="Open Sans"/>
                <a:cs typeface="Open Sans"/>
              </a:rPr>
              <a:t>accepts 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 with</a:t>
            </a:r>
            <a:r>
              <a:rPr sz="900" spc="-5" dirty="0">
                <a:solidFill>
                  <a:srgbClr val="4D4D4D"/>
                </a:solidFill>
                <a:latin typeface="Open Sans"/>
                <a:cs typeface="Open Sans"/>
              </a:rPr>
              <a:t> </a:t>
            </a:r>
            <a:r>
              <a:rPr sz="900" dirty="0">
                <a:solidFill>
                  <a:srgbClr val="4D4D4D"/>
                </a:solidFill>
                <a:latin typeface="Open Sans"/>
                <a:cs typeface="Open Sans"/>
              </a:rPr>
              <a:t>respect 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 of</a:t>
            </a:r>
            <a:r>
              <a:rPr sz="900" spc="-5" dirty="0">
                <a:solidFill>
                  <a:srgbClr val="4D4D4D"/>
                </a:solidFill>
                <a:latin typeface="Open Sans"/>
                <a:cs typeface="Open Sans"/>
              </a:rPr>
              <a:t> </a:t>
            </a:r>
            <a:r>
              <a:rPr sz="900" dirty="0">
                <a:solidFill>
                  <a:srgbClr val="4D4D4D"/>
                </a:solidFill>
                <a:latin typeface="Open Sans"/>
                <a:cs typeface="Open Sans"/>
              </a:rPr>
              <a:t>this document</a:t>
            </a:r>
            <a:r>
              <a:rPr sz="900" spc="-5" dirty="0">
                <a:solidFill>
                  <a:srgbClr val="4D4D4D"/>
                </a:solidFill>
                <a:latin typeface="Open Sans"/>
                <a:cs typeface="Open Sans"/>
              </a:rPr>
              <a:t> </a:t>
            </a:r>
            <a:r>
              <a:rPr sz="900" dirty="0">
                <a:solidFill>
                  <a:srgbClr val="4D4D4D"/>
                </a:solidFill>
                <a:latin typeface="Open Sans"/>
                <a:cs typeface="Open Sans"/>
              </a:rPr>
              <a:t>or </a:t>
            </a:r>
            <a:r>
              <a:rPr sz="900" spc="-25" dirty="0">
                <a:solidFill>
                  <a:srgbClr val="4D4D4D"/>
                </a:solidFill>
                <a:latin typeface="Open Sans"/>
                <a:cs typeface="Open Sans"/>
              </a:rPr>
              <a:t>its </a:t>
            </a:r>
            <a:r>
              <a:rPr sz="900" dirty="0">
                <a:solidFill>
                  <a:srgbClr val="4D4D4D"/>
                </a:solidFill>
                <a:latin typeface="Open Sans"/>
                <a:cs typeface="Open Sans"/>
              </a:rPr>
              <a:t>contents.</a:t>
            </a:r>
            <a:r>
              <a:rPr sz="900" spc="-10" dirty="0">
                <a:solidFill>
                  <a:srgbClr val="4D4D4D"/>
                </a:solidFill>
                <a:latin typeface="Open Sans"/>
                <a:cs typeface="Open Sans"/>
              </a:rPr>
              <a:t> </a:t>
            </a:r>
            <a:r>
              <a:rPr sz="900" dirty="0">
                <a:solidFill>
                  <a:srgbClr val="4D4D4D"/>
                </a:solidFill>
                <a:latin typeface="Open Sans"/>
                <a:cs typeface="Open Sans"/>
              </a:rPr>
              <a:t>Please</a:t>
            </a:r>
            <a:r>
              <a:rPr sz="900" spc="-10"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10"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10"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10"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10"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10"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32" name="object 32"/>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33" name="object 33"/>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34" name="object 5">
            <a:extLst>
              <a:ext uri="{FF2B5EF4-FFF2-40B4-BE49-F238E27FC236}">
                <a16:creationId xmlns:a16="http://schemas.microsoft.com/office/drawing/2014/main" id="{9B70C113-DCE7-1EBF-F99B-68B462039FFD}"/>
              </a:ext>
            </a:extLst>
          </p:cNvPr>
          <p:cNvSpPr txBox="1"/>
          <p:nvPr/>
        </p:nvSpPr>
        <p:spPr>
          <a:xfrm>
            <a:off x="1013446" y="4038306"/>
            <a:ext cx="1137920" cy="215444"/>
          </a:xfrm>
          <a:prstGeom prst="rect">
            <a:avLst/>
          </a:prstGeom>
        </p:spPr>
        <p:txBody>
          <a:bodyPr vert="horz" wrap="square" lIns="0" tIns="15240" rIns="0" bIns="0" rtlCol="0">
            <a:spAutoFit/>
          </a:bodyPr>
          <a:lstStyle/>
          <a:p>
            <a:pPr marL="12700">
              <a:lnSpc>
                <a:spcPct val="100000"/>
              </a:lnSpc>
              <a:spcBef>
                <a:spcPts val="120"/>
              </a:spcBef>
            </a:pPr>
            <a:r>
              <a:rPr lang="en-SG" sz="1300" b="1" dirty="0">
                <a:solidFill>
                  <a:srgbClr val="CC0000"/>
                </a:solidFill>
                <a:latin typeface="Open Sans Semibold"/>
                <a:cs typeface="Open Sans Semibold"/>
              </a:rPr>
              <a:t>ESG Rating </a:t>
            </a:r>
            <a:endParaRPr sz="1300" dirty="0">
              <a:latin typeface="Open Sans Semibold"/>
              <a:cs typeface="Open Sans Semibold"/>
            </a:endParaRPr>
          </a:p>
        </p:txBody>
      </p:sp>
      <p:pic>
        <p:nvPicPr>
          <p:cNvPr id="36" name="Picture 35">
            <a:extLst>
              <a:ext uri="{FF2B5EF4-FFF2-40B4-BE49-F238E27FC236}">
                <a16:creationId xmlns:a16="http://schemas.microsoft.com/office/drawing/2014/main" id="{D95B9792-91FD-B9A5-6322-79EA8C15D398}"/>
              </a:ext>
            </a:extLst>
          </p:cNvPr>
          <p:cNvPicPr>
            <a:picLocks noChangeAspect="1"/>
          </p:cNvPicPr>
          <p:nvPr/>
        </p:nvPicPr>
        <p:blipFill>
          <a:blip r:embed="rId2"/>
          <a:stretch>
            <a:fillRect/>
          </a:stretch>
        </p:blipFill>
        <p:spPr>
          <a:xfrm>
            <a:off x="20262850" y="2062212"/>
            <a:ext cx="12450913" cy="579200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Disclaimers</a:t>
            </a:r>
            <a:r>
              <a:rPr spc="-25" dirty="0"/>
              <a:t> </a:t>
            </a:r>
            <a:r>
              <a:rPr dirty="0"/>
              <a:t>and</a:t>
            </a:r>
            <a:r>
              <a:rPr spc="-25" dirty="0"/>
              <a:t> </a:t>
            </a:r>
            <a:r>
              <a:rPr dirty="0"/>
              <a:t>Important</a:t>
            </a:r>
            <a:r>
              <a:rPr spc="-25" dirty="0"/>
              <a:t> </a:t>
            </a:r>
            <a:r>
              <a:rPr spc="-10" dirty="0"/>
              <a:t>Notice</a:t>
            </a:r>
          </a:p>
        </p:txBody>
      </p:sp>
      <p:sp>
        <p:nvSpPr>
          <p:cNvPr id="3" name="object 3"/>
          <p:cNvSpPr txBox="1">
            <a:spLocks noGrp="1"/>
          </p:cNvSpPr>
          <p:nvPr>
            <p:ph sz="half" idx="2"/>
          </p:nvPr>
        </p:nvSpPr>
        <p:spPr>
          <a:xfrm>
            <a:off x="1013446" y="2407752"/>
            <a:ext cx="5530215" cy="7733656"/>
          </a:xfrm>
          <a:prstGeom prst="rect">
            <a:avLst/>
          </a:prstGeom>
        </p:spPr>
        <p:txBody>
          <a:bodyPr vert="horz" wrap="square" lIns="0" tIns="12065" rIns="0" bIns="0" rtlCol="0">
            <a:spAutoFit/>
          </a:bodyPr>
          <a:lstStyle/>
          <a:p>
            <a:pPr marL="12700" marR="121285" algn="just">
              <a:lnSpc>
                <a:spcPct val="101499"/>
              </a:lnSpc>
              <a:spcBef>
                <a:spcPts val="95"/>
              </a:spcBef>
            </a:pPr>
            <a:r>
              <a:rPr lang="en-SG" dirty="0"/>
              <a:t>This email and the document(s) attached (collectively the ”Information”) are provided to you for your private use only and are purely indicative and for discussion purposes only. The Information is not and does not constitute or form part of any offer, recommendation, invitation or solicitation to you to subscribe to or to enter into any transaction as described, nor is it calculated to invite or permit the making of offers to the public to subscribe to or enter into any transaction for cash or other consideration and should not be viewed as such. </a:t>
            </a:r>
          </a:p>
          <a:p>
            <a:pPr marL="12700" marR="121285" algn="just">
              <a:lnSpc>
                <a:spcPct val="101499"/>
              </a:lnSpc>
              <a:spcBef>
                <a:spcPts val="95"/>
              </a:spcBef>
            </a:pPr>
            <a:endParaRPr lang="en-SG" dirty="0"/>
          </a:p>
          <a:p>
            <a:pPr marL="12700" marR="121285" algn="just">
              <a:lnSpc>
                <a:spcPct val="101499"/>
              </a:lnSpc>
              <a:spcBef>
                <a:spcPts val="95"/>
              </a:spcBef>
            </a:pPr>
            <a:r>
              <a:rPr lang="en-SG" dirty="0"/>
              <a:t>The Information may be incomplete or condensed and it may not include a number of terms and provisions nor does it identify or define all or any of the risks associated to any actual transaction. Any terms, conditions and opinions contained herein may have been obtained from various sources and neither DBS Bank Ltd. nor any of its related companies or affiliates which includes DBS Bank (Hong Kong) Limited nor any of their respective directors or employees (collectively the “DBS Group”) make any warranty, expressed or implied, as to its accuracy or completeness and thus assume no responsibility of it. The Information may be subject to further revision, verification and updating and DBS Group undertakes no responsibility thereof. </a:t>
            </a:r>
          </a:p>
          <a:p>
            <a:pPr marL="12700" marR="121285" algn="just">
              <a:lnSpc>
                <a:spcPct val="101499"/>
              </a:lnSpc>
              <a:spcBef>
                <a:spcPts val="95"/>
              </a:spcBef>
            </a:pPr>
            <a:endParaRPr lang="en-SG" dirty="0"/>
          </a:p>
          <a:p>
            <a:pPr marL="12700" marR="121285" algn="just">
              <a:lnSpc>
                <a:spcPct val="101499"/>
              </a:lnSpc>
              <a:spcBef>
                <a:spcPts val="95"/>
              </a:spcBef>
            </a:pPr>
            <a:r>
              <a:rPr lang="en-SG" dirty="0"/>
              <a:t>All figures and amounts stated are for illustration purposes only and shall not bind DBS Group. DBS Group does not act as an adviser and assumes no fiduciary responsibility or liability for any consequences, financial or otherwise, arising from any arrangement or entrance into any transaction in reliance on the information contained herein. The Information does not have regard to the investment objectives, financial situation and particular needs of any specific person. In order to build your own independent analysis of any transaction and its consequences, you should consult your own independent financial, accounting, tax, legal or other competent professional advisors as you deem appropriate to ensure that any assessment you make is suitable for you in light of your own financial, accounting, tax, and legal constraints and objectives without relying in any way on DBS Group or any position which DBS Group might have expressed in this document or orally to you in the discussion. </a:t>
            </a:r>
          </a:p>
        </p:txBody>
      </p:sp>
      <p:sp>
        <p:nvSpPr>
          <p:cNvPr id="4" name="object 4"/>
          <p:cNvSpPr txBox="1"/>
          <p:nvPr/>
        </p:nvSpPr>
        <p:spPr>
          <a:xfrm>
            <a:off x="7290114" y="2407752"/>
            <a:ext cx="5527675" cy="7974171"/>
          </a:xfrm>
          <a:prstGeom prst="rect">
            <a:avLst/>
          </a:prstGeom>
        </p:spPr>
        <p:txBody>
          <a:bodyPr vert="horz" wrap="square" lIns="0" tIns="12065" rIns="0" bIns="0" rtlCol="0">
            <a:spAutoFit/>
          </a:bodyPr>
          <a:lstStyle/>
          <a:p>
            <a:pPr marL="12700" marR="5080" algn="just">
              <a:lnSpc>
                <a:spcPct val="101499"/>
              </a:lnSpc>
              <a:spcBef>
                <a:spcPts val="95"/>
              </a:spcBef>
            </a:pPr>
            <a:r>
              <a:rPr lang="en-SG" sz="1300" dirty="0">
                <a:solidFill>
                  <a:srgbClr val="231F20"/>
                </a:solidFill>
                <a:latin typeface="Open Sans"/>
                <a:cs typeface="Open Sans"/>
              </a:rPr>
              <a:t>Companies within the DBS Group or the directors or employees of the DBS Group or persons/entities connected to them may have positions in and may affect transactions in the underlying product(s) mentioned. Companies within the DBS Group may have alliances or other contractual agreements with the provider(s) of the underlying product(s) to market or sell its product(s). Where companies within the DBS Group are the product provider, such company may be receiving fees from the investors. In addition, companies within the DBS Group may also perform or seek to perform broking, investment banking and other banking or financial services to the companies or affiliates mentioned herein. </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The Information may include quotation, comments or analysis. Any such quotation, comments or analysis have been prepared on assumptions and parameters that reflect our good faith, judgement or selection and therefore no warranty is given as to its accuracy, completeness or reasonableness. All information, estimates, forecasts and opinions included in this document or orally to you in the discussion constitute our judgement as of the date indicated and may be subject to change without notice. Changes in market conditions or in any assumptions may have material impact on any estimates or opinion stated. </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Prices and availability of financial instruments are subject to change without notice. In any event, past performance is no guarantee of future results, and future results may not meet our/ your expectations due to a variety of economic, market and other factors. </a:t>
            </a:r>
          </a:p>
          <a:p>
            <a:pPr marL="12700" marR="5080" algn="just">
              <a:lnSpc>
                <a:spcPct val="101499"/>
              </a:lnSpc>
              <a:spcBef>
                <a:spcPts val="95"/>
              </a:spcBef>
            </a:pPr>
            <a:r>
              <a:rPr lang="en-SG" sz="1300" dirty="0">
                <a:solidFill>
                  <a:srgbClr val="231F20"/>
                </a:solidFill>
                <a:latin typeface="Open Sans"/>
                <a:cs typeface="Open Sans"/>
              </a:rPr>
              <a:t>Any information relating to past performance, or any future forecast based on past performance or other assumptions, is not necessarily a reliable indicator of future results.</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If the Information has been distributed by electronic transmission, such as e-mail, then such transmission cannot be guaranteed to be secure or error-free as information could be intercepted, corrupted, lost, destroyed, arrive late or incomplete, or contain viruses. The sender therefore does not accept liability for any errors or omissions in the contents of the Information, which may arise as a result of electronic transmission. If verification is required, please request for a hard-copy version. </a:t>
            </a:r>
            <a:endParaRPr lang="en-SG" sz="1300" dirty="0">
              <a:latin typeface="Open Sans"/>
              <a:cs typeface="Open Sans"/>
            </a:endParaRPr>
          </a:p>
        </p:txBody>
      </p:sp>
      <p:sp>
        <p:nvSpPr>
          <p:cNvPr id="5" name="object 5"/>
          <p:cNvSpPr txBox="1"/>
          <p:nvPr/>
        </p:nvSpPr>
        <p:spPr>
          <a:xfrm>
            <a:off x="13578509" y="2415458"/>
            <a:ext cx="5532120" cy="7813806"/>
          </a:xfrm>
          <a:prstGeom prst="rect">
            <a:avLst/>
          </a:prstGeom>
        </p:spPr>
        <p:txBody>
          <a:bodyPr vert="horz" wrap="square" lIns="0" tIns="15240" rIns="0" bIns="0" rtlCol="0">
            <a:spAutoFit/>
          </a:bodyPr>
          <a:lstStyle/>
          <a:p>
            <a:pPr marL="12700" marR="5080" algn="just">
              <a:lnSpc>
                <a:spcPct val="101499"/>
              </a:lnSpc>
              <a:spcBef>
                <a:spcPts val="95"/>
              </a:spcBef>
            </a:pPr>
            <a:r>
              <a:rPr lang="en-SG" sz="1300" dirty="0">
                <a:solidFill>
                  <a:srgbClr val="231F20"/>
                </a:solidFill>
                <a:latin typeface="Open Sans"/>
                <a:cs typeface="Open Sans"/>
              </a:rPr>
              <a:t>The investment product(s) mentioned herein is/are not the only product(s) that is/are aligned with the views stated in the research report(s) and may not be the most preferred or suitable product for you. There are other investment product(s) available in the market which may better suit your investment profile, objectives and financial situation.</a:t>
            </a:r>
          </a:p>
          <a:p>
            <a:pPr marL="12700" marR="5080" algn="just">
              <a:lnSpc>
                <a:spcPct val="101499"/>
              </a:lnSpc>
              <a:spcBef>
                <a:spcPts val="95"/>
              </a:spcBef>
            </a:pPr>
            <a:r>
              <a:rPr lang="en-SG" sz="1300" dirty="0">
                <a:solidFill>
                  <a:srgbClr val="231F20"/>
                </a:solidFill>
                <a:latin typeface="Open Sans"/>
                <a:cs typeface="Open Sans"/>
              </a:rPr>
              <a:t>The Information is not directed to, or intended for distribution to or use by, any person or entity who is a citizen or resident of or located in any locality, state, country or other jurisdiction where such distribution, publication, availability or use would be contrary to law or regulation.</a:t>
            </a:r>
          </a:p>
          <a:p>
            <a:pPr marL="12700" marR="5080" algn="just">
              <a:lnSpc>
                <a:spcPct val="101499"/>
              </a:lnSpc>
              <a:spcBef>
                <a:spcPts val="95"/>
              </a:spcBef>
            </a:pPr>
            <a:r>
              <a:rPr lang="en-SG" sz="1300" dirty="0">
                <a:solidFill>
                  <a:srgbClr val="231F20"/>
                </a:solidFill>
                <a:latin typeface="Open Sans"/>
                <a:cs typeface="Open Sans"/>
              </a:rPr>
              <a:t>Where the investment product(s) (including but not limited to bonds/debentures) are held by DBS Bank Ltd (or its nominee) on behalf of the investor, the bank will provide custody services in respect of such holdings. in accordance with the terms and services governing the custodian account. Should a credit event occur, the bank will take reasonable steps to forward to the investor any notice or other communication receive in respect of such investment product(s). As the bank may not be privy to debt restructuring plans and/or other negotiations between the issuer and its creditors (due to the confidential nature of such discussions), the availability and flow of information may be greatly diminished in such circumstances.</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Investment products falling within the PRIIPS Regulation (as defined below) are not intended to be offered, sold or otherwise made available to and should not be offered, sold or otherwise made available to any retail investor in the European Economic Area (the “EEA”).    For these purposes, a retail investor means a person who is one (or more) of:</a:t>
            </a:r>
          </a:p>
          <a:p>
            <a:pPr marL="12700" marR="5080" algn="just">
              <a:lnSpc>
                <a:spcPct val="101499"/>
              </a:lnSpc>
              <a:spcBef>
                <a:spcPts val="95"/>
              </a:spcBef>
            </a:pPr>
            <a:endParaRPr lang="en-SG" sz="1300" dirty="0">
              <a:solidFill>
                <a:srgbClr val="231F20"/>
              </a:solidFill>
              <a:latin typeface="Open Sans"/>
              <a:cs typeface="Open Sans"/>
            </a:endParaRPr>
          </a:p>
          <a:p>
            <a:pPr marL="412750" marR="5080" indent="-400050" algn="just">
              <a:lnSpc>
                <a:spcPct val="101499"/>
              </a:lnSpc>
              <a:spcBef>
                <a:spcPts val="95"/>
              </a:spcBef>
              <a:buAutoNum type="romanLcParenBoth"/>
            </a:pPr>
            <a:r>
              <a:rPr lang="en-SG" sz="1300" dirty="0">
                <a:solidFill>
                  <a:srgbClr val="231F20"/>
                </a:solidFill>
                <a:latin typeface="Open Sans"/>
                <a:cs typeface="Open Sans"/>
              </a:rPr>
              <a:t>a retail client as defined in point (11) of Article 4(1) of Directive 2014/65/EU (as amended, "MiFID II"); or </a:t>
            </a:r>
          </a:p>
          <a:p>
            <a:pPr marL="412750" marR="5080" indent="-400050" algn="just">
              <a:lnSpc>
                <a:spcPct val="101499"/>
              </a:lnSpc>
              <a:spcBef>
                <a:spcPts val="95"/>
              </a:spcBef>
              <a:buAutoNum type="romanLcParenBoth"/>
            </a:pPr>
            <a:endParaRPr lang="en-SG" sz="1300" dirty="0">
              <a:solidFill>
                <a:srgbClr val="231F20"/>
              </a:solidFill>
              <a:latin typeface="Open Sans"/>
              <a:cs typeface="Open Sans"/>
            </a:endParaRPr>
          </a:p>
          <a:p>
            <a:pPr marL="412750" marR="5080" indent="-400050" algn="just">
              <a:lnSpc>
                <a:spcPct val="101499"/>
              </a:lnSpc>
              <a:spcBef>
                <a:spcPts val="95"/>
              </a:spcBef>
              <a:buAutoNum type="romanLcParenBoth" startAt="2"/>
            </a:pPr>
            <a:r>
              <a:rPr lang="en-SG" sz="1300" dirty="0">
                <a:solidFill>
                  <a:srgbClr val="231F20"/>
                </a:solidFill>
                <a:latin typeface="Open Sans"/>
                <a:cs typeface="Open Sans"/>
              </a:rPr>
              <a:t>a customer within the meaning of Directive 2002/92/EC (as amended the "Insurance Mediation Directive"), where that customer would not qualify as a professional client as defined in point (10) of Article 4(1) of MiFID II; or </a:t>
            </a:r>
          </a:p>
          <a:p>
            <a:pPr marL="412750" marR="5080" indent="-400050" algn="just">
              <a:lnSpc>
                <a:spcPct val="101499"/>
              </a:lnSpc>
              <a:spcBef>
                <a:spcPts val="95"/>
              </a:spcBef>
              <a:buAutoNum type="romanLcParenBoth" startAt="2"/>
            </a:pPr>
            <a:endParaRPr lang="en-SG" sz="1300" dirty="0">
              <a:solidFill>
                <a:srgbClr val="231F20"/>
              </a:solidFill>
              <a:latin typeface="Open Sans"/>
              <a:cs typeface="Open Sans"/>
            </a:endParaRPr>
          </a:p>
          <a:p>
            <a:pPr marL="412750" marR="5080" indent="-400050" algn="just">
              <a:lnSpc>
                <a:spcPct val="101499"/>
              </a:lnSpc>
              <a:spcBef>
                <a:spcPts val="95"/>
              </a:spcBef>
              <a:buAutoNum type="romanLcParenBoth" startAt="3"/>
            </a:pPr>
            <a:r>
              <a:rPr lang="en-SG" sz="1300" dirty="0">
                <a:solidFill>
                  <a:srgbClr val="231F20"/>
                </a:solidFill>
                <a:latin typeface="Open Sans"/>
                <a:cs typeface="Open Sans"/>
              </a:rPr>
              <a:t>not a qualified investor as defined in Directive 2003/71/EC (as amended, the "Prospectus Directive"). </a:t>
            </a:r>
          </a:p>
        </p:txBody>
      </p:sp>
      <p:grpSp>
        <p:nvGrpSpPr>
          <p:cNvPr id="7" name="object 7"/>
          <p:cNvGrpSpPr/>
          <p:nvPr/>
        </p:nvGrpSpPr>
        <p:grpSpPr>
          <a:xfrm>
            <a:off x="0" y="11046783"/>
            <a:ext cx="20104100" cy="262255"/>
            <a:chOff x="0" y="11046783"/>
            <a:chExt cx="20104100" cy="262255"/>
          </a:xfrm>
        </p:grpSpPr>
        <p:sp>
          <p:nvSpPr>
            <p:cNvPr id="8" name="object 8"/>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9" name="object 9"/>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10" name="object 10"/>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11" name="object 11"/>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12" name="object 12"/>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13" name="object 13"/>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Disclaimers</a:t>
            </a:r>
            <a:r>
              <a:rPr spc="-25" dirty="0"/>
              <a:t> </a:t>
            </a:r>
            <a:r>
              <a:rPr dirty="0"/>
              <a:t>and</a:t>
            </a:r>
            <a:r>
              <a:rPr spc="-25" dirty="0"/>
              <a:t> </a:t>
            </a:r>
            <a:r>
              <a:rPr dirty="0"/>
              <a:t>Important</a:t>
            </a:r>
            <a:r>
              <a:rPr spc="-25" dirty="0"/>
              <a:t> </a:t>
            </a:r>
            <a:r>
              <a:rPr spc="-10" dirty="0"/>
              <a:t>Notice</a:t>
            </a:r>
          </a:p>
        </p:txBody>
      </p:sp>
      <p:sp>
        <p:nvSpPr>
          <p:cNvPr id="3" name="object 3"/>
          <p:cNvSpPr txBox="1">
            <a:spLocks noGrp="1"/>
          </p:cNvSpPr>
          <p:nvPr>
            <p:ph sz="half" idx="2"/>
          </p:nvPr>
        </p:nvSpPr>
        <p:spPr>
          <a:xfrm>
            <a:off x="1013446" y="2407752"/>
            <a:ext cx="5530215" cy="7810600"/>
          </a:xfrm>
          <a:prstGeom prst="rect">
            <a:avLst/>
          </a:prstGeom>
        </p:spPr>
        <p:txBody>
          <a:bodyPr vert="horz" wrap="square" lIns="0" tIns="12065" rIns="0" bIns="0" rtlCol="0">
            <a:spAutoFit/>
          </a:bodyPr>
          <a:lstStyle/>
          <a:p>
            <a:pPr marL="12700" marR="121285" algn="just">
              <a:lnSpc>
                <a:spcPct val="101499"/>
              </a:lnSpc>
              <a:spcBef>
                <a:spcPts val="95"/>
              </a:spcBef>
            </a:pPr>
            <a:r>
              <a:rPr lang="en-SG" dirty="0"/>
              <a:t>Consequently, no key information document required by Regulation (EU) No 1286/2014 (the "PRIIPs Regulation") for offering or selling the investments or otherwise making them available to retail investors in the EEA has been prepared and therefore offering or selling the investments or otherwise making them available to any retail investor in the EEA may be unlawful under the PRIIPS Regulation. For this purpose, DBS Group will assess whether the account’s beneficial owner (or, in the case of trust accounts, the settlor) is a retail investor in the EEA.</a:t>
            </a:r>
          </a:p>
          <a:p>
            <a:pPr marL="12700" marR="121285" algn="just">
              <a:lnSpc>
                <a:spcPct val="101499"/>
              </a:lnSpc>
              <a:spcBef>
                <a:spcPts val="95"/>
              </a:spcBef>
            </a:pPr>
            <a:endParaRPr lang="en-SG" dirty="0"/>
          </a:p>
          <a:p>
            <a:pPr marL="12700" marR="121285" algn="just">
              <a:lnSpc>
                <a:spcPct val="101499"/>
              </a:lnSpc>
              <a:spcBef>
                <a:spcPts val="95"/>
              </a:spcBef>
            </a:pPr>
            <a:r>
              <a:rPr lang="en-SG" dirty="0"/>
              <a:t>A PRIIP is any investment where the amount repayable to the investor is subject to fluctuations because of exposure to reference values or to the performance of one or more assets which are not directly purchased by the investor. </a:t>
            </a:r>
          </a:p>
          <a:p>
            <a:pPr marL="12700" marR="121285" algn="just">
              <a:lnSpc>
                <a:spcPct val="101499"/>
              </a:lnSpc>
              <a:spcBef>
                <a:spcPts val="95"/>
              </a:spcBef>
            </a:pPr>
            <a:endParaRPr lang="en-SG" dirty="0"/>
          </a:p>
          <a:p>
            <a:pPr marL="12700" marR="121285" algn="just">
              <a:lnSpc>
                <a:spcPct val="101499"/>
              </a:lnSpc>
              <a:spcBef>
                <a:spcPts val="95"/>
              </a:spcBef>
            </a:pPr>
            <a:r>
              <a:rPr lang="en-SG" dirty="0"/>
              <a:t>If you have received this communication by email, please do not distribute or copy this email. If you believe that you have received this e-mail in error, please inform the sender or contact us immediately. DBS Group reserves the right to monitor and record electronic and telephone communications made by or to its personnel for regulatory or operational purposes. The security, accuracy and timeliness of electronic communications cannot be assured. </a:t>
            </a:r>
          </a:p>
          <a:p>
            <a:pPr marL="12700" marR="121285" algn="just">
              <a:lnSpc>
                <a:spcPct val="101499"/>
              </a:lnSpc>
              <a:spcBef>
                <a:spcPts val="95"/>
              </a:spcBef>
            </a:pPr>
            <a:endParaRPr lang="en-SG" dirty="0"/>
          </a:p>
          <a:p>
            <a:pPr marL="12700" marR="121285" algn="just">
              <a:lnSpc>
                <a:spcPct val="101499"/>
              </a:lnSpc>
              <a:spcBef>
                <a:spcPts val="95"/>
              </a:spcBef>
            </a:pPr>
            <a:r>
              <a:rPr lang="en-SG" b="1" dirty="0"/>
              <a:t>Dubai International Financial Centre </a:t>
            </a:r>
          </a:p>
          <a:p>
            <a:pPr marL="12700" marR="121285" algn="just">
              <a:lnSpc>
                <a:spcPct val="101499"/>
              </a:lnSpc>
              <a:spcBef>
                <a:spcPts val="95"/>
              </a:spcBef>
            </a:pPr>
            <a:r>
              <a:rPr lang="en-SG" dirty="0"/>
              <a:t>This communication is provided to you as a Professional Client or Market Counterparty as defined in the DFSA Rulebook Conduct of Business Module (the "COB Module"), and should not be relied upon or acted on by any person which does not meet the criteria to be classified as a Professional Client or Market Counterparty under the DFSA rules.</a:t>
            </a:r>
          </a:p>
          <a:p>
            <a:pPr marL="12700" marR="121285" algn="just">
              <a:lnSpc>
                <a:spcPct val="101499"/>
              </a:lnSpc>
              <a:spcBef>
                <a:spcPts val="95"/>
              </a:spcBef>
            </a:pPr>
            <a:endParaRPr lang="en-SG" dirty="0"/>
          </a:p>
          <a:p>
            <a:pPr marL="12700" marR="121285" algn="just">
              <a:lnSpc>
                <a:spcPct val="101499"/>
              </a:lnSpc>
              <a:spcBef>
                <a:spcPts val="95"/>
              </a:spcBef>
            </a:pPr>
            <a:r>
              <a:rPr lang="en-SG" dirty="0"/>
              <a:t>This communication is from the branch of DBS Bank Ltd operating in the Dubai International Financial Centre (the "DIFC") under the trading name "DBS Bank Ltd. (DIFC Branch)" ("DBS DIFC"), registered with the DIFC Registrar of Companies under number 156 and having its registered office at units 608 - 610, 6th Floor, Gate Precinct Building 5, PO Box 506538, DIFC, Dubai, United Arab Emirates. </a:t>
            </a:r>
          </a:p>
          <a:p>
            <a:pPr marL="12700" marR="121285" algn="just">
              <a:lnSpc>
                <a:spcPct val="101499"/>
              </a:lnSpc>
              <a:spcBef>
                <a:spcPts val="95"/>
              </a:spcBef>
            </a:pPr>
            <a:endParaRPr lang="en-SG" dirty="0"/>
          </a:p>
        </p:txBody>
      </p:sp>
      <p:sp>
        <p:nvSpPr>
          <p:cNvPr id="4" name="object 4"/>
          <p:cNvSpPr txBox="1"/>
          <p:nvPr/>
        </p:nvSpPr>
        <p:spPr>
          <a:xfrm>
            <a:off x="7290114" y="2407752"/>
            <a:ext cx="5527675" cy="7608558"/>
          </a:xfrm>
          <a:prstGeom prst="rect">
            <a:avLst/>
          </a:prstGeom>
        </p:spPr>
        <p:txBody>
          <a:bodyPr vert="horz" wrap="square" lIns="0" tIns="12065" rIns="0" bIns="0" rtlCol="0">
            <a:spAutoFit/>
          </a:bodyPr>
          <a:lstStyle/>
          <a:p>
            <a:pPr marL="12700" marR="5080" algn="just">
              <a:lnSpc>
                <a:spcPct val="101499"/>
              </a:lnSpc>
              <a:spcBef>
                <a:spcPts val="95"/>
              </a:spcBef>
            </a:pPr>
            <a:r>
              <a:rPr lang="en-SG" sz="1300" dirty="0">
                <a:solidFill>
                  <a:srgbClr val="231F20"/>
                </a:solidFill>
                <a:latin typeface="Open Sans"/>
                <a:cs typeface="Open Sans"/>
              </a:rPr>
              <a:t>DBS DIFC is regulated by the Dubai Financial Services Authority (the "DFSA") with a DFSA reference number F000164. </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Where this communication contains a research report, this research report is prepared by the entity referred to therein, which may be DBS Bank Ltd or a third party, and is provided to you by DBS DIFC. The research report has not been reviewed or authorised by the DFSA. Such research report is distributed on the express understanding that, whilst the information contained within is believed to be reliable, the information has not been independently verified by DBS DIFC.</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Unless otherwise indicated, this communication does not constitute an "Offer of Securities to the Public" as defined under Article 12 of the Markets Law (DIFC Law No.1 of 2012) or an "Offer of a Unit of a Fund" as defined under Article 19(2) of the Collective Investment Law (DIFC Law No.2 of 2010).</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The DFSA has no responsibility for reviewing or verifying this communication or any associated documents in connection with this investment and it is not subject to any form of regulation or approval by the DFSA. Accordingly, the DFSA has not approved this communication or any other associated documents in connection with this investment nor taken any steps to verify the information set out in this communication or any associated documents, and has no responsibility for them. The DFSA has not assessed the suitability of any investments to which the communication relates and, in respect of any Islamic investments (or other investments identified to be </a:t>
            </a:r>
            <a:r>
              <a:rPr lang="en-SG" sz="1300" dirty="0" err="1">
                <a:solidFill>
                  <a:srgbClr val="231F20"/>
                </a:solidFill>
                <a:latin typeface="Open Sans"/>
                <a:cs typeface="Open Sans"/>
              </a:rPr>
              <a:t>Shari'a</a:t>
            </a:r>
            <a:r>
              <a:rPr lang="en-SG" sz="1300" dirty="0">
                <a:solidFill>
                  <a:srgbClr val="231F20"/>
                </a:solidFill>
                <a:latin typeface="Open Sans"/>
                <a:cs typeface="Open Sans"/>
              </a:rPr>
              <a:t> compliant), neither we nor the DFSA has determined whether they are </a:t>
            </a:r>
            <a:r>
              <a:rPr lang="en-SG" sz="1300" dirty="0" err="1">
                <a:solidFill>
                  <a:srgbClr val="231F20"/>
                </a:solidFill>
                <a:latin typeface="Open Sans"/>
                <a:cs typeface="Open Sans"/>
              </a:rPr>
              <a:t>Shari'a</a:t>
            </a:r>
            <a:r>
              <a:rPr lang="en-SG" sz="1300" dirty="0">
                <a:solidFill>
                  <a:srgbClr val="231F20"/>
                </a:solidFill>
                <a:latin typeface="Open Sans"/>
                <a:cs typeface="Open Sans"/>
              </a:rPr>
              <a:t> compliant in any way.</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Any investments which this communication relates to may be illiquid and/or subject to restrictions on their resale. Prospective purchasers should conduct their own due diligence on any investments. If you do not understand the contents of this document you should consult an authorised financial adviser.</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endParaRPr lang="en-SG" sz="1300" dirty="0">
              <a:solidFill>
                <a:srgbClr val="231F20"/>
              </a:solidFill>
              <a:latin typeface="Open Sans"/>
              <a:cs typeface="Open Sans"/>
            </a:endParaRPr>
          </a:p>
        </p:txBody>
      </p:sp>
      <p:sp>
        <p:nvSpPr>
          <p:cNvPr id="5" name="object 5"/>
          <p:cNvSpPr txBox="1"/>
          <p:nvPr/>
        </p:nvSpPr>
        <p:spPr>
          <a:xfrm>
            <a:off x="13578509" y="2415458"/>
            <a:ext cx="5532120" cy="7586116"/>
          </a:xfrm>
          <a:prstGeom prst="rect">
            <a:avLst/>
          </a:prstGeom>
        </p:spPr>
        <p:txBody>
          <a:bodyPr vert="horz" wrap="square" lIns="0" tIns="15240" rIns="0" bIns="0" rtlCol="0">
            <a:spAutoFit/>
          </a:bodyPr>
          <a:lstStyle/>
          <a:p>
            <a:pPr marL="12700" marR="121285" algn="just">
              <a:lnSpc>
                <a:spcPct val="101499"/>
              </a:lnSpc>
              <a:spcBef>
                <a:spcPts val="95"/>
              </a:spcBef>
            </a:pPr>
            <a:r>
              <a:rPr lang="en-SG" sz="1300" b="1" dirty="0">
                <a:solidFill>
                  <a:srgbClr val="231F20"/>
                </a:solidFill>
                <a:latin typeface="Open Sans"/>
                <a:ea typeface="+mn-ea"/>
                <a:cs typeface="Open Sans"/>
              </a:rPr>
              <a:t>Hong Kong</a:t>
            </a:r>
          </a:p>
          <a:p>
            <a:pPr marL="12700" marR="5080" algn="just">
              <a:lnSpc>
                <a:spcPct val="101499"/>
              </a:lnSpc>
              <a:spcBef>
                <a:spcPts val="95"/>
              </a:spcBef>
            </a:pPr>
            <a:r>
              <a:rPr lang="en-SG" sz="1300" dirty="0">
                <a:solidFill>
                  <a:srgbClr val="231F20"/>
                </a:solidFill>
                <a:latin typeface="Open Sans"/>
                <a:cs typeface="Open Sans"/>
              </a:rPr>
              <a:t>This communication is from DBS Bank (Hong Kong) Limited (CE Number: AAL664) (“DBSHK”) which is regulated by the Hong Kong Monetary Authority (the "HKMA") and the Securities and Futures Commission. In Hong Kong, DBS Private Bank is the private banking division of DBS Bank (Hong Kong) Limited.</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To the extent that DBSHK does not solicit the sale of or recommend any financial product to you or where any service is provided as a transactional execution service, DBSHK is not acting as your investment adviser or in a fiduciary capacity to you. If DBSHK solicits the sale of or recommends any financial product to you, the financial product must be reasonably suitable for you having regard to your financial situation, investment experience and investment objectives. No other provision of this document or any other document DBSHK may ask you to sign and no statement DBSHK may ask you to make derogates from this clause.</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In any case, DBSHK has not given and will not give any representation, guarantee or other assurance as to the outcome of any investment based on the information provided.  “Financial product” means any securities, futures contracts or leveraged foreign exchange contracts as defined under the Securities and Futures Ordinance (Cap.571 of the Laws of Hong Kong).  Regarding “leveraged foreign exchange contracts”, it is only applicable to those traded by persons licensed for Type 3 regulated activity. The Information has not been reviewed or authorised by the HKMA, or any regulatory authority elsewhere.</a:t>
            </a:r>
          </a:p>
          <a:p>
            <a:pPr marL="12700" marR="5080" algn="just">
              <a:lnSpc>
                <a:spcPct val="101499"/>
              </a:lnSpc>
              <a:spcBef>
                <a:spcPts val="95"/>
              </a:spcBef>
            </a:pPr>
            <a:r>
              <a:rPr lang="en-SG" sz="1300" dirty="0">
                <a:solidFill>
                  <a:srgbClr val="231F20"/>
                </a:solidFill>
                <a:latin typeface="Open Sans"/>
                <a:cs typeface="Open Sans"/>
              </a:rPr>
              <a:t>The Information is provided to you as a “Professional Investor” (defined under the Securities and Futures Ordinance of Hong Kong) for your private use only and may not be passed on or disclosed to any person nor copied or reproduced in any manner.</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Where this communication contains a research report, DBSHK is not the issuer of the research report unless otherwise stated therein. Such research report is distributed on the express understanding that, whilst the information contained within is believed to be reliable, the information has not been independently verified by DBSHK.</a:t>
            </a:r>
          </a:p>
        </p:txBody>
      </p:sp>
      <p:grpSp>
        <p:nvGrpSpPr>
          <p:cNvPr id="7" name="object 7"/>
          <p:cNvGrpSpPr/>
          <p:nvPr/>
        </p:nvGrpSpPr>
        <p:grpSpPr>
          <a:xfrm>
            <a:off x="0" y="11046783"/>
            <a:ext cx="20104100" cy="262255"/>
            <a:chOff x="0" y="11046783"/>
            <a:chExt cx="20104100" cy="262255"/>
          </a:xfrm>
        </p:grpSpPr>
        <p:sp>
          <p:nvSpPr>
            <p:cNvPr id="8" name="object 8"/>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9" name="object 9"/>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10" name="object 10"/>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11" name="object 11"/>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12" name="object 12"/>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13" name="object 13"/>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Tree>
    <p:extLst>
      <p:ext uri="{BB962C8B-B14F-4D97-AF65-F5344CB8AC3E}">
        <p14:creationId xmlns:p14="http://schemas.microsoft.com/office/powerpoint/2010/main" val="3604980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Disclaimers</a:t>
            </a:r>
            <a:r>
              <a:rPr spc="-25" dirty="0"/>
              <a:t> </a:t>
            </a:r>
            <a:r>
              <a:rPr dirty="0"/>
              <a:t>and</a:t>
            </a:r>
            <a:r>
              <a:rPr spc="-25" dirty="0"/>
              <a:t> </a:t>
            </a:r>
            <a:r>
              <a:rPr dirty="0"/>
              <a:t>Important</a:t>
            </a:r>
            <a:r>
              <a:rPr spc="-25" dirty="0"/>
              <a:t> </a:t>
            </a:r>
            <a:r>
              <a:rPr spc="-10" dirty="0"/>
              <a:t>Notice</a:t>
            </a:r>
          </a:p>
        </p:txBody>
      </p:sp>
      <p:sp>
        <p:nvSpPr>
          <p:cNvPr id="3" name="object 3"/>
          <p:cNvSpPr txBox="1">
            <a:spLocks noGrp="1"/>
          </p:cNvSpPr>
          <p:nvPr>
            <p:ph sz="half" idx="2"/>
          </p:nvPr>
        </p:nvSpPr>
        <p:spPr>
          <a:xfrm>
            <a:off x="1013446" y="2407752"/>
            <a:ext cx="5530215" cy="8201861"/>
          </a:xfrm>
          <a:prstGeom prst="rect">
            <a:avLst/>
          </a:prstGeom>
        </p:spPr>
        <p:txBody>
          <a:bodyPr vert="horz" wrap="square" lIns="0" tIns="12065" rIns="0" bIns="0" rtlCol="0">
            <a:spAutoFit/>
          </a:bodyPr>
          <a:lstStyle/>
          <a:p>
            <a:pPr marL="12700" marR="121285" algn="just">
              <a:lnSpc>
                <a:spcPct val="101499"/>
              </a:lnSpc>
              <a:spcBef>
                <a:spcPts val="95"/>
              </a:spcBef>
            </a:pPr>
            <a:r>
              <a:rPr lang="en-SG" b="1" dirty="0"/>
              <a:t>Singapore </a:t>
            </a:r>
          </a:p>
          <a:p>
            <a:pPr marL="12700" marR="121285" algn="just">
              <a:lnSpc>
                <a:spcPct val="101499"/>
              </a:lnSpc>
              <a:spcBef>
                <a:spcPts val="95"/>
              </a:spcBef>
            </a:pPr>
            <a:r>
              <a:rPr lang="en-SG" dirty="0"/>
              <a:t>This communication is from DBS Bank Ltd (Company </a:t>
            </a:r>
            <a:r>
              <a:rPr lang="en-SG" dirty="0" err="1"/>
              <a:t>Regn</a:t>
            </a:r>
            <a:r>
              <a:rPr lang="en-SG" dirty="0"/>
              <a:t>. No. 196800306E) ("DBS") which is an Exempt Financial Adviser as defined in the Financial Advisers Act and regulated by the Monetary Authority of Singapore (the "MAS").</a:t>
            </a:r>
          </a:p>
          <a:p>
            <a:pPr marL="12700" marR="121285" algn="just">
              <a:lnSpc>
                <a:spcPct val="101499"/>
              </a:lnSpc>
              <a:spcBef>
                <a:spcPts val="95"/>
              </a:spcBef>
            </a:pPr>
            <a:endParaRPr lang="en-SG" dirty="0"/>
          </a:p>
          <a:p>
            <a:pPr marL="12700" marR="121285" algn="just">
              <a:lnSpc>
                <a:spcPct val="101499"/>
              </a:lnSpc>
              <a:spcBef>
                <a:spcPts val="95"/>
              </a:spcBef>
            </a:pPr>
            <a:r>
              <a:rPr lang="en-SG" dirty="0"/>
              <a:t>This advertisement has not been reviewed by the Monetary Authority of Singapore, or any regulatory authority elsewhere. The Information is provided to you as an “Accredited Investor” (defined under the Securities and Futures Act of Singapore and the Securities and Futures (Classes of Investors) Regulations 2018) or an “Institutional Investor” (defined under the Securities and Futures Act of Singapore and the Securities and Futures (Classes of Investors) Regulations 2018) for your private use only and may not be passed on or disclosed to any person nor copied or reproduced in any manner.</a:t>
            </a:r>
          </a:p>
          <a:p>
            <a:pPr marL="12700" marR="121285" algn="just">
              <a:lnSpc>
                <a:spcPct val="101499"/>
              </a:lnSpc>
              <a:spcBef>
                <a:spcPts val="95"/>
              </a:spcBef>
            </a:pPr>
            <a:endParaRPr lang="en-SG" dirty="0"/>
          </a:p>
          <a:p>
            <a:pPr marL="12700" marR="121285" algn="just">
              <a:lnSpc>
                <a:spcPct val="101499"/>
              </a:lnSpc>
              <a:spcBef>
                <a:spcPts val="95"/>
              </a:spcBef>
            </a:pPr>
            <a:r>
              <a:rPr lang="en-SG" b="1" dirty="0"/>
              <a:t>Thailand</a:t>
            </a:r>
          </a:p>
          <a:p>
            <a:pPr marL="12700" marR="121285" algn="just">
              <a:lnSpc>
                <a:spcPct val="101499"/>
              </a:lnSpc>
              <a:spcBef>
                <a:spcPts val="95"/>
              </a:spcBef>
            </a:pPr>
            <a:r>
              <a:rPr lang="en-SG" dirty="0"/>
              <a:t>This communication is from DBS Vickers Securities (Thailand) Co., Ltd. (“DBSVT”). The information contained in this communication is not intended to be either an offer, invitation or solicitation to buy or sell any securities, derivatives, or any other financial products or services, provide financial advice or investment advice, facilitate or take deposits, or provide any other financial products or financial services of any kind in any jurisdiction. The information contained in this communication is provided for information purposes only and is not intended to provide, and should not be construed as, advice.</a:t>
            </a:r>
          </a:p>
          <a:p>
            <a:pPr marL="12700" marR="121285" algn="just">
              <a:lnSpc>
                <a:spcPct val="101499"/>
              </a:lnSpc>
              <a:spcBef>
                <a:spcPts val="95"/>
              </a:spcBef>
            </a:pPr>
            <a:endParaRPr lang="en-SG" dirty="0"/>
          </a:p>
          <a:p>
            <a:pPr marL="12700" marR="121285" algn="just">
              <a:lnSpc>
                <a:spcPct val="101499"/>
              </a:lnSpc>
              <a:spcBef>
                <a:spcPts val="95"/>
              </a:spcBef>
            </a:pPr>
            <a:r>
              <a:rPr lang="en-SG" dirty="0"/>
              <a:t>This communication has not been reviewed by any regulatory authority in Thailand and has not been registered as a prospectus with the Office of the Securities and Exchange Commission of Thailand. Accordingly, any documents and materials, in connection with the offer or sale, or invitation for subscription or purchase of the securities, derivatives, or any other financial products or services, may only be circulated or distributed by an entity as permitted by applicable laws and regulations. DBS and DBSVT does not have any intention to solicit you for any investment or subscription in the securities, derivatives, or any other financial products or services, and any such solicitation will be made by an entity permitted by applicable laws and regulations.</a:t>
            </a:r>
          </a:p>
          <a:p>
            <a:pPr marL="12700" marR="121285" algn="just">
              <a:lnSpc>
                <a:spcPct val="101499"/>
              </a:lnSpc>
              <a:spcBef>
                <a:spcPts val="95"/>
              </a:spcBef>
            </a:pPr>
            <a:endParaRPr lang="en-SG" dirty="0"/>
          </a:p>
        </p:txBody>
      </p:sp>
      <p:sp>
        <p:nvSpPr>
          <p:cNvPr id="4" name="object 4"/>
          <p:cNvSpPr txBox="1"/>
          <p:nvPr/>
        </p:nvSpPr>
        <p:spPr>
          <a:xfrm>
            <a:off x="7290114" y="2407752"/>
            <a:ext cx="5527675" cy="7230121"/>
          </a:xfrm>
          <a:prstGeom prst="rect">
            <a:avLst/>
          </a:prstGeom>
        </p:spPr>
        <p:txBody>
          <a:bodyPr vert="horz" wrap="square" lIns="0" tIns="12065" rIns="0" bIns="0" rtlCol="0">
            <a:spAutoFit/>
          </a:bodyPr>
          <a:lstStyle/>
          <a:p>
            <a:pPr marL="12700" marR="121285" algn="just">
              <a:lnSpc>
                <a:spcPct val="101499"/>
              </a:lnSpc>
              <a:spcBef>
                <a:spcPts val="95"/>
              </a:spcBef>
            </a:pPr>
            <a:r>
              <a:rPr lang="en-SG" sz="1300" b="1" dirty="0">
                <a:solidFill>
                  <a:srgbClr val="231F20"/>
                </a:solidFill>
                <a:latin typeface="Open Sans"/>
                <a:ea typeface="+mn-ea"/>
                <a:cs typeface="Open Sans"/>
              </a:rPr>
              <a:t>United Kingdom</a:t>
            </a: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This communication is from DBS Bank Ltd., London Branch located at 9th Floor, One London Wall, London EC2Y 5EA. DBS Bank Ltd. is regulated by the Monetary Authority of Singapore and is authorised and regulated by the Prudential Regulation Authority. DBS Bank Ltd. is subject to regulation by the Financial Conduct Authority and limited regulation by the Prudential Regulation Authority. Details about the extent of DBS Bank Ltd., London Branch’s regulation by the Prudential Regulation Authority are available upon request.</a:t>
            </a:r>
          </a:p>
          <a:p>
            <a:pPr marL="12700" marR="5080" algn="just">
              <a:lnSpc>
                <a:spcPct val="101499"/>
              </a:lnSpc>
              <a:spcBef>
                <a:spcPts val="95"/>
              </a:spcBef>
            </a:pPr>
            <a:endParaRPr lang="en-SG" sz="1300" dirty="0">
              <a:solidFill>
                <a:srgbClr val="231F20"/>
              </a:solidFill>
              <a:latin typeface="Open Sans"/>
              <a:cs typeface="Open Sans"/>
            </a:endParaRPr>
          </a:p>
          <a:p>
            <a:pPr marL="12700" marR="121285" algn="just">
              <a:lnSpc>
                <a:spcPct val="101499"/>
              </a:lnSpc>
              <a:spcBef>
                <a:spcPts val="95"/>
              </a:spcBef>
            </a:pPr>
            <a:r>
              <a:rPr lang="en-SG" sz="1300" b="1" dirty="0">
                <a:solidFill>
                  <a:srgbClr val="231F20"/>
                </a:solidFill>
                <a:latin typeface="Open Sans"/>
                <a:ea typeface="+mn-ea"/>
                <a:cs typeface="Open Sans"/>
              </a:rPr>
              <a:t>Additional Disclaimer if MSCI ESG Data is Used </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MSCI ESG Research LLC and its affiliates make no express or implied warranties or representations and shall have no liability whatsoever with respect to any MSCI ESG data contained herein. The MSCI ESG data may only be used for your internal use, may not be further redistributed or used as a basis for any financial products or indexes. None of the MSCI ESG data can in and of itself be used to determine which securities to buy or sell or when to buy or sell them.</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While ESG is one of the important selection criteria DBS takes into consideration for investment products, the primary consideration for any investment is a sound investment case and potential for investment returns balanced against risks. In some instances, given limited alternatives and giving consideration to all relevant factors regarding the investment, we may select products that have ESG ratings of BB or lower, with such ratings disclosed to you. </a:t>
            </a:r>
          </a:p>
          <a:p>
            <a:pPr marL="12700" marR="5080" algn="just">
              <a:lnSpc>
                <a:spcPct val="101499"/>
              </a:lnSpc>
              <a:spcBef>
                <a:spcPts val="95"/>
              </a:spcBef>
            </a:pPr>
            <a:endParaRPr lang="en-SG" sz="1300" dirty="0">
              <a:solidFill>
                <a:srgbClr val="231F20"/>
              </a:solidFill>
              <a:latin typeface="Open Sans"/>
              <a:cs typeface="Open Sans"/>
            </a:endParaRPr>
          </a:p>
          <a:p>
            <a:pPr marL="12700" marR="121285" algn="just">
              <a:lnSpc>
                <a:spcPct val="101499"/>
              </a:lnSpc>
              <a:spcBef>
                <a:spcPts val="95"/>
              </a:spcBef>
            </a:pPr>
            <a:r>
              <a:rPr lang="en-SG" sz="1300" b="1" dirty="0">
                <a:solidFill>
                  <a:srgbClr val="231F20"/>
                </a:solidFill>
                <a:latin typeface="Open Sans"/>
                <a:ea typeface="+mn-ea"/>
                <a:cs typeface="Open Sans"/>
              </a:rPr>
              <a:t>Additional Disclaimer relating to Collective Investment Schemes or Funds</a:t>
            </a:r>
          </a:p>
          <a:p>
            <a:pPr marL="12700" marR="5080" algn="just">
              <a:lnSpc>
                <a:spcPct val="101499"/>
              </a:lnSpc>
              <a:spcBef>
                <a:spcPts val="95"/>
              </a:spcBef>
            </a:pPr>
            <a:endParaRPr lang="en-SG" sz="1300" dirty="0">
              <a:solidFill>
                <a:srgbClr val="231F20"/>
              </a:solidFill>
              <a:latin typeface="Open Sans"/>
              <a:cs typeface="Open Sans"/>
            </a:endParaRPr>
          </a:p>
          <a:p>
            <a:pPr marL="12700" marR="5080" algn="just">
              <a:lnSpc>
                <a:spcPct val="101499"/>
              </a:lnSpc>
              <a:spcBef>
                <a:spcPts val="95"/>
              </a:spcBef>
            </a:pPr>
            <a:r>
              <a:rPr lang="en-SG" sz="1300" dirty="0">
                <a:solidFill>
                  <a:srgbClr val="231F20"/>
                </a:solidFill>
                <a:latin typeface="Open Sans"/>
                <a:cs typeface="Open Sans"/>
              </a:rPr>
              <a:t>Where the product information relates to a collective investment scheme or a fund, the fund documents are made available for your information via the DBS website and/or via DBS </a:t>
            </a:r>
            <a:r>
              <a:rPr lang="en-SG" sz="1300" dirty="0" err="1">
                <a:solidFill>
                  <a:srgbClr val="231F20"/>
                </a:solidFill>
                <a:latin typeface="Open Sans"/>
                <a:cs typeface="Open Sans"/>
              </a:rPr>
              <a:t>digibank</a:t>
            </a:r>
            <a:r>
              <a:rPr lang="en-SG" sz="1300" dirty="0">
                <a:solidFill>
                  <a:srgbClr val="231F20"/>
                </a:solidFill>
                <a:latin typeface="Open Sans"/>
                <a:cs typeface="Open Sans"/>
              </a:rPr>
              <a:t>.</a:t>
            </a:r>
          </a:p>
          <a:p>
            <a:pPr marL="12700" marR="5080" algn="just">
              <a:lnSpc>
                <a:spcPct val="101499"/>
              </a:lnSpc>
              <a:spcBef>
                <a:spcPts val="95"/>
              </a:spcBef>
            </a:pPr>
            <a:endParaRPr lang="en-SG" sz="1300" dirty="0">
              <a:solidFill>
                <a:srgbClr val="231F20"/>
              </a:solidFill>
              <a:latin typeface="Open Sans"/>
              <a:cs typeface="Open Sans"/>
            </a:endParaRPr>
          </a:p>
        </p:txBody>
      </p:sp>
      <p:grpSp>
        <p:nvGrpSpPr>
          <p:cNvPr id="7" name="object 7"/>
          <p:cNvGrpSpPr/>
          <p:nvPr/>
        </p:nvGrpSpPr>
        <p:grpSpPr>
          <a:xfrm>
            <a:off x="0" y="11046783"/>
            <a:ext cx="20104100" cy="262255"/>
            <a:chOff x="0" y="11046783"/>
            <a:chExt cx="20104100" cy="262255"/>
          </a:xfrm>
        </p:grpSpPr>
        <p:sp>
          <p:nvSpPr>
            <p:cNvPr id="8" name="object 8"/>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9" name="object 9"/>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10" name="object 10"/>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11" name="object 11"/>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12" name="object 12"/>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13" name="object 13"/>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Tree>
    <p:extLst>
      <p:ext uri="{BB962C8B-B14F-4D97-AF65-F5344CB8AC3E}">
        <p14:creationId xmlns:p14="http://schemas.microsoft.com/office/powerpoint/2010/main" val="3901689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5875" rIns="0" bIns="0" rtlCol="0">
            <a:spAutoFit/>
          </a:bodyPr>
          <a:lstStyle/>
          <a:p>
            <a:pPr marL="38100">
              <a:lnSpc>
                <a:spcPct val="100000"/>
              </a:lnSpc>
              <a:spcBef>
                <a:spcPts val="125"/>
              </a:spcBef>
            </a:pPr>
            <a:r>
              <a:rPr dirty="0"/>
              <a:t>Fund</a:t>
            </a:r>
            <a:r>
              <a:rPr spc="5" dirty="0"/>
              <a:t> </a:t>
            </a:r>
            <a:r>
              <a:rPr spc="-10" dirty="0"/>
              <a:t>Comparison</a:t>
            </a:r>
          </a:p>
        </p:txBody>
      </p:sp>
      <p:graphicFrame>
        <p:nvGraphicFramePr>
          <p:cNvPr id="3" name="object 3"/>
          <p:cNvGraphicFramePr>
            <a:graphicFrameLocks noGrp="1"/>
          </p:cNvGraphicFramePr>
          <p:nvPr/>
        </p:nvGraphicFramePr>
        <p:xfrm>
          <a:off x="1027298" y="2467966"/>
          <a:ext cx="18072731" cy="714375"/>
        </p:xfrm>
        <a:graphic>
          <a:graphicData uri="http://schemas.openxmlformats.org/drawingml/2006/table">
            <a:tbl>
              <a:tblPr firstRow="1" bandRow="1">
                <a:tableStyleId>{2D5ABB26-0587-4C30-8999-92F81FD0307C}</a:tableStyleId>
              </a:tblPr>
              <a:tblGrid>
                <a:gridCol w="3307715">
                  <a:extLst>
                    <a:ext uri="{9D8B030D-6E8A-4147-A177-3AD203B41FA5}">
                      <a16:colId xmlns:a16="http://schemas.microsoft.com/office/drawing/2014/main" val="20000"/>
                    </a:ext>
                  </a:extLst>
                </a:gridCol>
                <a:gridCol w="3429635">
                  <a:extLst>
                    <a:ext uri="{9D8B030D-6E8A-4147-A177-3AD203B41FA5}">
                      <a16:colId xmlns:a16="http://schemas.microsoft.com/office/drawing/2014/main" val="20001"/>
                    </a:ext>
                  </a:extLst>
                </a:gridCol>
                <a:gridCol w="2332990">
                  <a:extLst>
                    <a:ext uri="{9D8B030D-6E8A-4147-A177-3AD203B41FA5}">
                      <a16:colId xmlns:a16="http://schemas.microsoft.com/office/drawing/2014/main" val="20002"/>
                    </a:ext>
                  </a:extLst>
                </a:gridCol>
                <a:gridCol w="1180465">
                  <a:extLst>
                    <a:ext uri="{9D8B030D-6E8A-4147-A177-3AD203B41FA5}">
                      <a16:colId xmlns:a16="http://schemas.microsoft.com/office/drawing/2014/main" val="20003"/>
                    </a:ext>
                  </a:extLst>
                </a:gridCol>
                <a:gridCol w="1120140">
                  <a:extLst>
                    <a:ext uri="{9D8B030D-6E8A-4147-A177-3AD203B41FA5}">
                      <a16:colId xmlns:a16="http://schemas.microsoft.com/office/drawing/2014/main" val="20004"/>
                    </a:ext>
                  </a:extLst>
                </a:gridCol>
                <a:gridCol w="1149350">
                  <a:extLst>
                    <a:ext uri="{9D8B030D-6E8A-4147-A177-3AD203B41FA5}">
                      <a16:colId xmlns:a16="http://schemas.microsoft.com/office/drawing/2014/main" val="20005"/>
                    </a:ext>
                  </a:extLst>
                </a:gridCol>
                <a:gridCol w="1003934">
                  <a:extLst>
                    <a:ext uri="{9D8B030D-6E8A-4147-A177-3AD203B41FA5}">
                      <a16:colId xmlns:a16="http://schemas.microsoft.com/office/drawing/2014/main" val="20006"/>
                    </a:ext>
                  </a:extLst>
                </a:gridCol>
                <a:gridCol w="1252219">
                  <a:extLst>
                    <a:ext uri="{9D8B030D-6E8A-4147-A177-3AD203B41FA5}">
                      <a16:colId xmlns:a16="http://schemas.microsoft.com/office/drawing/2014/main" val="20007"/>
                    </a:ext>
                  </a:extLst>
                </a:gridCol>
                <a:gridCol w="1372234">
                  <a:extLst>
                    <a:ext uri="{9D8B030D-6E8A-4147-A177-3AD203B41FA5}">
                      <a16:colId xmlns:a16="http://schemas.microsoft.com/office/drawing/2014/main" val="20008"/>
                    </a:ext>
                  </a:extLst>
                </a:gridCol>
                <a:gridCol w="1184909">
                  <a:extLst>
                    <a:ext uri="{9D8B030D-6E8A-4147-A177-3AD203B41FA5}">
                      <a16:colId xmlns:a16="http://schemas.microsoft.com/office/drawing/2014/main" val="20009"/>
                    </a:ext>
                  </a:extLst>
                </a:gridCol>
                <a:gridCol w="739140">
                  <a:extLst>
                    <a:ext uri="{9D8B030D-6E8A-4147-A177-3AD203B41FA5}">
                      <a16:colId xmlns:a16="http://schemas.microsoft.com/office/drawing/2014/main" val="20010"/>
                    </a:ext>
                  </a:extLst>
                </a:gridCol>
              </a:tblGrid>
              <a:tr h="404495">
                <a:tc>
                  <a:txBody>
                    <a:bodyPr/>
                    <a:lstStyle/>
                    <a:p>
                      <a:pPr marL="232410">
                        <a:lnSpc>
                          <a:spcPct val="100000"/>
                        </a:lnSpc>
                        <a:spcBef>
                          <a:spcPts val="650"/>
                        </a:spcBef>
                      </a:pPr>
                      <a:r>
                        <a:rPr sz="1300" dirty="0">
                          <a:solidFill>
                            <a:srgbClr val="FFFFFF"/>
                          </a:solidFill>
                          <a:latin typeface="Open Sans"/>
                          <a:cs typeface="Open Sans"/>
                        </a:rPr>
                        <a:t>Fund</a:t>
                      </a:r>
                      <a:r>
                        <a:rPr sz="1300" spc="-20" dirty="0">
                          <a:solidFill>
                            <a:srgbClr val="FFFFFF"/>
                          </a:solidFill>
                          <a:latin typeface="Open Sans"/>
                          <a:cs typeface="Open Sans"/>
                        </a:rPr>
                        <a:t> Name</a:t>
                      </a:r>
                      <a:endParaRPr sz="1300">
                        <a:latin typeface="Open Sans"/>
                        <a:cs typeface="Open Sans"/>
                      </a:endParaRPr>
                    </a:p>
                  </a:txBody>
                  <a:tcPr marL="0" marR="0" marT="82550" marB="0">
                    <a:lnB w="19050">
                      <a:solidFill>
                        <a:srgbClr val="FFFFFF"/>
                      </a:solidFill>
                      <a:prstDash val="solid"/>
                    </a:lnB>
                    <a:solidFill>
                      <a:srgbClr val="000000"/>
                    </a:solidFill>
                  </a:tcPr>
                </a:tc>
                <a:tc>
                  <a:txBody>
                    <a:bodyPr/>
                    <a:lstStyle/>
                    <a:p>
                      <a:pPr marL="2174240">
                        <a:lnSpc>
                          <a:spcPct val="100000"/>
                        </a:lnSpc>
                        <a:spcBef>
                          <a:spcPts val="650"/>
                        </a:spcBef>
                      </a:pPr>
                      <a:r>
                        <a:rPr sz="1300" dirty="0">
                          <a:solidFill>
                            <a:srgbClr val="FFFFFF"/>
                          </a:solidFill>
                          <a:latin typeface="Open Sans"/>
                          <a:cs typeface="Open Sans"/>
                        </a:rPr>
                        <a:t>Distr.</a:t>
                      </a:r>
                      <a:r>
                        <a:rPr sz="1300" spc="-30" dirty="0">
                          <a:solidFill>
                            <a:srgbClr val="FFFFFF"/>
                          </a:solidFill>
                          <a:latin typeface="Open Sans"/>
                          <a:cs typeface="Open Sans"/>
                        </a:rPr>
                        <a:t> </a:t>
                      </a:r>
                      <a:r>
                        <a:rPr sz="1300" spc="-10" dirty="0">
                          <a:solidFill>
                            <a:srgbClr val="FFFFFF"/>
                          </a:solidFill>
                          <a:latin typeface="Open Sans"/>
                          <a:cs typeface="Open Sans"/>
                        </a:rPr>
                        <a:t>Freq.</a:t>
                      </a:r>
                      <a:endParaRPr sz="1300" dirty="0">
                        <a:latin typeface="Open Sans"/>
                        <a:cs typeface="Open Sans"/>
                      </a:endParaRPr>
                    </a:p>
                  </a:txBody>
                  <a:tcPr marL="0" marR="0" marT="82550" marB="0">
                    <a:lnB w="19050">
                      <a:solidFill>
                        <a:srgbClr val="FFFFFF"/>
                      </a:solidFill>
                      <a:prstDash val="solid"/>
                    </a:lnB>
                    <a:solidFill>
                      <a:srgbClr val="000000"/>
                    </a:solidFill>
                  </a:tcPr>
                </a:tc>
                <a:tc>
                  <a:txBody>
                    <a:bodyPr/>
                    <a:lstStyle/>
                    <a:p>
                      <a:pPr marL="408305">
                        <a:lnSpc>
                          <a:spcPct val="100000"/>
                        </a:lnSpc>
                        <a:spcBef>
                          <a:spcPts val="650"/>
                        </a:spcBef>
                      </a:pPr>
                      <a:r>
                        <a:rPr sz="1300" dirty="0">
                          <a:solidFill>
                            <a:srgbClr val="FFFFFF"/>
                          </a:solidFill>
                          <a:latin typeface="Open Sans"/>
                          <a:cs typeface="Open Sans"/>
                        </a:rPr>
                        <a:t>12M</a:t>
                      </a:r>
                      <a:r>
                        <a:rPr sz="1300" spc="140" dirty="0">
                          <a:solidFill>
                            <a:srgbClr val="FFFFFF"/>
                          </a:solidFill>
                          <a:latin typeface="Open Sans"/>
                          <a:cs typeface="Open Sans"/>
                        </a:rPr>
                        <a:t> </a:t>
                      </a:r>
                      <a:r>
                        <a:rPr sz="1300" dirty="0">
                          <a:solidFill>
                            <a:srgbClr val="FFFFFF"/>
                          </a:solidFill>
                          <a:latin typeface="Open Sans"/>
                          <a:cs typeface="Open Sans"/>
                        </a:rPr>
                        <a:t>Dist.</a:t>
                      </a:r>
                      <a:r>
                        <a:rPr sz="1300" spc="145" dirty="0">
                          <a:solidFill>
                            <a:srgbClr val="FFFFFF"/>
                          </a:solidFill>
                          <a:latin typeface="Open Sans"/>
                          <a:cs typeface="Open Sans"/>
                        </a:rPr>
                        <a:t> </a:t>
                      </a:r>
                      <a:r>
                        <a:rPr sz="1300" dirty="0">
                          <a:solidFill>
                            <a:srgbClr val="FFFFFF"/>
                          </a:solidFill>
                          <a:latin typeface="Open Sans"/>
                          <a:cs typeface="Open Sans"/>
                        </a:rPr>
                        <a:t>Yield</a:t>
                      </a:r>
                      <a:r>
                        <a:rPr sz="1300" spc="145" dirty="0">
                          <a:solidFill>
                            <a:srgbClr val="FFFFFF"/>
                          </a:solidFill>
                          <a:latin typeface="Open Sans"/>
                          <a:cs typeface="Open Sans"/>
                        </a:rPr>
                        <a:t> </a:t>
                      </a:r>
                      <a:r>
                        <a:rPr sz="1300" spc="-25" dirty="0">
                          <a:solidFill>
                            <a:srgbClr val="FFFFFF"/>
                          </a:solidFill>
                          <a:latin typeface="Open Sans"/>
                          <a:cs typeface="Open Sans"/>
                        </a:rPr>
                        <a:t>(%)</a:t>
                      </a:r>
                      <a:endParaRPr sz="1300" dirty="0">
                        <a:latin typeface="Open Sans"/>
                        <a:cs typeface="Open Sans"/>
                      </a:endParaRPr>
                    </a:p>
                  </a:txBody>
                  <a:tcPr marL="0" marR="0" marT="82550" marB="0">
                    <a:lnB w="19050">
                      <a:solidFill>
                        <a:srgbClr val="FFFFFF"/>
                      </a:solidFill>
                      <a:prstDash val="solid"/>
                    </a:lnB>
                    <a:solidFill>
                      <a:srgbClr val="000000"/>
                    </a:solidFill>
                  </a:tcPr>
                </a:tc>
                <a:tc>
                  <a:txBody>
                    <a:bodyPr/>
                    <a:lstStyle/>
                    <a:p>
                      <a:pPr>
                        <a:lnSpc>
                          <a:spcPct val="100000"/>
                        </a:lnSpc>
                      </a:pPr>
                      <a:endParaRPr sz="1100">
                        <a:latin typeface="Times New Roman"/>
                        <a:cs typeface="Times New Roman"/>
                      </a:endParaRPr>
                    </a:p>
                  </a:txBody>
                  <a:tcPr marL="0" marR="0" marT="0" marB="0">
                    <a:lnB w="19050">
                      <a:solidFill>
                        <a:srgbClr val="FFFFFF"/>
                      </a:solidFill>
                      <a:prstDash val="solid"/>
                    </a:lnB>
                    <a:solidFill>
                      <a:srgbClr val="000000"/>
                    </a:solidFill>
                  </a:tcPr>
                </a:tc>
                <a:tc>
                  <a:txBody>
                    <a:bodyPr/>
                    <a:lstStyle/>
                    <a:p>
                      <a:pPr>
                        <a:lnSpc>
                          <a:spcPct val="100000"/>
                        </a:lnSpc>
                      </a:pPr>
                      <a:endParaRPr sz="1100">
                        <a:latin typeface="Times New Roman"/>
                        <a:cs typeface="Times New Roman"/>
                      </a:endParaRPr>
                    </a:p>
                  </a:txBody>
                  <a:tcPr marL="0" marR="0" marT="0" marB="0">
                    <a:lnB w="19050">
                      <a:solidFill>
                        <a:srgbClr val="FFFFFF"/>
                      </a:solidFill>
                      <a:prstDash val="solid"/>
                    </a:lnB>
                    <a:solidFill>
                      <a:srgbClr val="000000"/>
                    </a:solidFill>
                  </a:tcPr>
                </a:tc>
                <a:tc gridSpan="2">
                  <a:txBody>
                    <a:bodyPr/>
                    <a:lstStyle/>
                    <a:p>
                      <a:pPr marL="551180">
                        <a:lnSpc>
                          <a:spcPct val="100000"/>
                        </a:lnSpc>
                        <a:spcBef>
                          <a:spcPts val="650"/>
                        </a:spcBef>
                      </a:pPr>
                      <a:r>
                        <a:rPr sz="1300" dirty="0">
                          <a:solidFill>
                            <a:srgbClr val="FFFFFF"/>
                          </a:solidFill>
                          <a:latin typeface="Open Sans"/>
                          <a:cs typeface="Open Sans"/>
                        </a:rPr>
                        <a:t>Performance</a:t>
                      </a:r>
                      <a:r>
                        <a:rPr sz="1300" spc="-35" dirty="0">
                          <a:solidFill>
                            <a:srgbClr val="FFFFFF"/>
                          </a:solidFill>
                          <a:latin typeface="Open Sans"/>
                          <a:cs typeface="Open Sans"/>
                        </a:rPr>
                        <a:t> </a:t>
                      </a:r>
                      <a:r>
                        <a:rPr sz="1300" spc="-25" dirty="0">
                          <a:solidFill>
                            <a:srgbClr val="FFFFFF"/>
                          </a:solidFill>
                          <a:latin typeface="Open Sans"/>
                          <a:cs typeface="Open Sans"/>
                        </a:rPr>
                        <a:t>(%)</a:t>
                      </a:r>
                      <a:endParaRPr sz="1300">
                        <a:latin typeface="Open Sans"/>
                        <a:cs typeface="Open Sans"/>
                      </a:endParaRPr>
                    </a:p>
                  </a:txBody>
                  <a:tcPr marL="0" marR="0" marT="82550" marB="0">
                    <a:lnB w="19050">
                      <a:solidFill>
                        <a:srgbClr val="FFFFFF"/>
                      </a:solidFill>
                      <a:prstDash val="solid"/>
                    </a:lnB>
                    <a:solidFill>
                      <a:srgbClr val="000000"/>
                    </a:solidFill>
                  </a:tcPr>
                </a:tc>
                <a:tc hMerge="1">
                  <a:txBody>
                    <a:bodyPr/>
                    <a:lstStyle/>
                    <a:p>
                      <a:endParaRPr/>
                    </a:p>
                  </a:txBody>
                  <a:tcPr marL="0" marR="0" marT="0" marB="0"/>
                </a:tc>
                <a:tc>
                  <a:txBody>
                    <a:bodyPr/>
                    <a:lstStyle/>
                    <a:p>
                      <a:pPr>
                        <a:lnSpc>
                          <a:spcPct val="100000"/>
                        </a:lnSpc>
                      </a:pPr>
                      <a:endParaRPr sz="1100">
                        <a:latin typeface="Times New Roman"/>
                        <a:cs typeface="Times New Roman"/>
                      </a:endParaRPr>
                    </a:p>
                  </a:txBody>
                  <a:tcPr marL="0" marR="0" marT="0" marB="0">
                    <a:lnB w="19050">
                      <a:solidFill>
                        <a:srgbClr val="FFFFFF"/>
                      </a:solidFill>
                      <a:prstDash val="solid"/>
                    </a:lnB>
                    <a:solidFill>
                      <a:srgbClr val="000000"/>
                    </a:solidFill>
                  </a:tcPr>
                </a:tc>
                <a:tc>
                  <a:txBody>
                    <a:bodyPr/>
                    <a:lstStyle/>
                    <a:p>
                      <a:pPr>
                        <a:lnSpc>
                          <a:spcPct val="100000"/>
                        </a:lnSpc>
                      </a:pPr>
                      <a:endParaRPr sz="1100">
                        <a:latin typeface="Times New Roman"/>
                        <a:cs typeface="Times New Roman"/>
                      </a:endParaRPr>
                    </a:p>
                  </a:txBody>
                  <a:tcPr marL="0" marR="0" marT="0" marB="0">
                    <a:lnB w="19050">
                      <a:solidFill>
                        <a:srgbClr val="FFFFFF"/>
                      </a:solidFill>
                      <a:prstDash val="solid"/>
                    </a:lnB>
                    <a:solidFill>
                      <a:srgbClr val="000000"/>
                    </a:solidFill>
                  </a:tcPr>
                </a:tc>
                <a:tc>
                  <a:txBody>
                    <a:bodyPr/>
                    <a:lstStyle/>
                    <a:p>
                      <a:pPr marL="505459">
                        <a:lnSpc>
                          <a:spcPct val="100000"/>
                        </a:lnSpc>
                        <a:spcBef>
                          <a:spcPts val="650"/>
                        </a:spcBef>
                      </a:pPr>
                      <a:r>
                        <a:rPr sz="1300" spc="-10" dirty="0">
                          <a:solidFill>
                            <a:srgbClr val="FFFFFF"/>
                          </a:solidFill>
                          <a:latin typeface="Open Sans"/>
                          <a:cs typeface="Open Sans"/>
                        </a:rPr>
                        <a:t>Volatility</a:t>
                      </a:r>
                      <a:endParaRPr sz="1300">
                        <a:latin typeface="Open Sans"/>
                        <a:cs typeface="Open Sans"/>
                      </a:endParaRPr>
                    </a:p>
                  </a:txBody>
                  <a:tcPr marL="0" marR="0" marT="82550" marB="0">
                    <a:lnB w="19050">
                      <a:solidFill>
                        <a:srgbClr val="FFFFFF"/>
                      </a:solidFill>
                      <a:prstDash val="solid"/>
                    </a:lnB>
                    <a:solidFill>
                      <a:srgbClr val="000000"/>
                    </a:solidFill>
                  </a:tcPr>
                </a:tc>
                <a:tc>
                  <a:txBody>
                    <a:bodyPr/>
                    <a:lstStyle/>
                    <a:p>
                      <a:pPr marL="20320">
                        <a:lnSpc>
                          <a:spcPct val="100000"/>
                        </a:lnSpc>
                        <a:spcBef>
                          <a:spcPts val="650"/>
                        </a:spcBef>
                      </a:pPr>
                      <a:r>
                        <a:rPr sz="1300" spc="-25" dirty="0">
                          <a:solidFill>
                            <a:srgbClr val="FFFFFF"/>
                          </a:solidFill>
                          <a:latin typeface="Open Sans"/>
                          <a:cs typeface="Open Sans"/>
                        </a:rPr>
                        <a:t>(%)</a:t>
                      </a:r>
                      <a:endParaRPr sz="1300">
                        <a:latin typeface="Open Sans"/>
                        <a:cs typeface="Open Sans"/>
                      </a:endParaRPr>
                    </a:p>
                  </a:txBody>
                  <a:tcPr marL="0" marR="0" marT="82550" marB="0">
                    <a:lnB w="19050">
                      <a:solidFill>
                        <a:srgbClr val="FFFFFF"/>
                      </a:solidFill>
                      <a:prstDash val="solid"/>
                    </a:lnB>
                    <a:solidFill>
                      <a:srgbClr val="000000"/>
                    </a:solidFill>
                  </a:tcPr>
                </a:tc>
                <a:extLst>
                  <a:ext uri="{0D108BD9-81ED-4DB2-BD59-A6C34878D82A}">
                    <a16:rowId xmlns:a16="http://schemas.microsoft.com/office/drawing/2014/main" val="10000"/>
                  </a:ext>
                </a:extLst>
              </a:tr>
              <a:tr h="309880">
                <a:tc gridSpan="4">
                  <a:txBody>
                    <a:bodyPr/>
                    <a:lstStyle/>
                    <a:p>
                      <a:pPr marR="419100" algn="r">
                        <a:lnSpc>
                          <a:spcPct val="100000"/>
                        </a:lnSpc>
                        <a:spcBef>
                          <a:spcPts val="425"/>
                        </a:spcBef>
                      </a:pPr>
                      <a:r>
                        <a:rPr sz="1300" b="1" spc="-25" dirty="0">
                          <a:latin typeface="Open Sans Semibold"/>
                          <a:cs typeface="Open Sans Semibold"/>
                        </a:rPr>
                        <a:t>YTD</a:t>
                      </a:r>
                      <a:endParaRPr sz="1300" dirty="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a:txBody>
                    <a:bodyPr/>
                    <a:lstStyle/>
                    <a:p>
                      <a:pPr marR="5715" algn="ctr">
                        <a:lnSpc>
                          <a:spcPct val="100000"/>
                        </a:lnSpc>
                        <a:spcBef>
                          <a:spcPts val="425"/>
                        </a:spcBef>
                      </a:pPr>
                      <a:r>
                        <a:rPr sz="1300" b="1" spc="-25" dirty="0">
                          <a:latin typeface="Open Sans Semibold"/>
                          <a:cs typeface="Open Sans Semibold"/>
                        </a:rPr>
                        <a:t>1M</a:t>
                      </a:r>
                      <a:endParaRPr sz="1300" dirty="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a:txBody>
                    <a:bodyPr/>
                    <a:lstStyle/>
                    <a:p>
                      <a:pPr marR="5715" algn="ctr">
                        <a:lnSpc>
                          <a:spcPct val="100000"/>
                        </a:lnSpc>
                        <a:spcBef>
                          <a:spcPts val="425"/>
                        </a:spcBef>
                      </a:pPr>
                      <a:r>
                        <a:rPr sz="1300" b="1" spc="-25" dirty="0">
                          <a:latin typeface="Open Sans Semibold"/>
                          <a:cs typeface="Open Sans Semibold"/>
                        </a:rPr>
                        <a:t>3M</a:t>
                      </a:r>
                      <a:endParaRPr sz="1300" dirty="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a:txBody>
                    <a:bodyPr/>
                    <a:lstStyle/>
                    <a:p>
                      <a:pPr marL="102870" algn="ctr">
                        <a:lnSpc>
                          <a:spcPct val="100000"/>
                        </a:lnSpc>
                        <a:spcBef>
                          <a:spcPts val="425"/>
                        </a:spcBef>
                      </a:pPr>
                      <a:r>
                        <a:rPr sz="1300" b="1" spc="-25" dirty="0">
                          <a:latin typeface="Open Sans Semibold"/>
                          <a:cs typeface="Open Sans Semibold"/>
                        </a:rPr>
                        <a:t>1Y</a:t>
                      </a:r>
                      <a:endParaRPr sz="130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a:txBody>
                    <a:bodyPr/>
                    <a:lstStyle/>
                    <a:p>
                      <a:pPr marL="319405">
                        <a:lnSpc>
                          <a:spcPct val="100000"/>
                        </a:lnSpc>
                        <a:spcBef>
                          <a:spcPts val="425"/>
                        </a:spcBef>
                      </a:pPr>
                      <a:r>
                        <a:rPr sz="1300" b="1" dirty="0">
                          <a:latin typeface="Open Sans Semibold"/>
                          <a:cs typeface="Open Sans Semibold"/>
                        </a:rPr>
                        <a:t>3Y</a:t>
                      </a:r>
                      <a:r>
                        <a:rPr sz="1300" b="1" spc="10" dirty="0">
                          <a:latin typeface="Open Sans Semibold"/>
                          <a:cs typeface="Open Sans Semibold"/>
                        </a:rPr>
                        <a:t> </a:t>
                      </a:r>
                      <a:r>
                        <a:rPr sz="1300" b="1" dirty="0">
                          <a:latin typeface="Open Sans Semibold"/>
                          <a:cs typeface="Open Sans Semibold"/>
                        </a:rPr>
                        <a:t>/</a:t>
                      </a:r>
                      <a:r>
                        <a:rPr sz="1300" b="1" spc="5" dirty="0">
                          <a:latin typeface="Open Sans Semibold"/>
                          <a:cs typeface="Open Sans Semibold"/>
                        </a:rPr>
                        <a:t> </a:t>
                      </a:r>
                      <a:r>
                        <a:rPr sz="1300" b="1" spc="-20" dirty="0">
                          <a:latin typeface="Open Sans Semibold"/>
                          <a:cs typeface="Open Sans Semibold"/>
                        </a:rPr>
                        <a:t>2022</a:t>
                      </a:r>
                      <a:endParaRPr sz="130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a:txBody>
                    <a:bodyPr/>
                    <a:lstStyle/>
                    <a:p>
                      <a:pPr marL="202565">
                        <a:lnSpc>
                          <a:spcPct val="100000"/>
                        </a:lnSpc>
                        <a:spcBef>
                          <a:spcPts val="425"/>
                        </a:spcBef>
                      </a:pPr>
                      <a:r>
                        <a:rPr sz="1300" b="1" dirty="0">
                          <a:latin typeface="Open Sans Semibold"/>
                          <a:cs typeface="Open Sans Semibold"/>
                        </a:rPr>
                        <a:t>5Y</a:t>
                      </a:r>
                      <a:r>
                        <a:rPr sz="1300" b="1" spc="10" dirty="0">
                          <a:latin typeface="Open Sans Semibold"/>
                          <a:cs typeface="Open Sans Semibold"/>
                        </a:rPr>
                        <a:t> </a:t>
                      </a:r>
                      <a:r>
                        <a:rPr sz="1300" b="1" dirty="0">
                          <a:latin typeface="Open Sans Semibold"/>
                          <a:cs typeface="Open Sans Semibold"/>
                        </a:rPr>
                        <a:t>/</a:t>
                      </a:r>
                      <a:r>
                        <a:rPr sz="1300" b="1" spc="5" dirty="0">
                          <a:latin typeface="Open Sans Semibold"/>
                          <a:cs typeface="Open Sans Semibold"/>
                        </a:rPr>
                        <a:t> </a:t>
                      </a:r>
                      <a:r>
                        <a:rPr sz="1300" b="1" spc="-20" dirty="0">
                          <a:latin typeface="Open Sans Semibold"/>
                          <a:cs typeface="Open Sans Semibold"/>
                        </a:rPr>
                        <a:t>2021</a:t>
                      </a:r>
                      <a:endParaRPr sz="130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B3B3B3"/>
                    </a:solidFill>
                  </a:tcPr>
                </a:tc>
                <a:tc>
                  <a:txBody>
                    <a:bodyPr/>
                    <a:lstStyle/>
                    <a:p>
                      <a:pPr marR="150495" algn="ctr">
                        <a:lnSpc>
                          <a:spcPct val="100000"/>
                        </a:lnSpc>
                        <a:spcBef>
                          <a:spcPts val="425"/>
                        </a:spcBef>
                      </a:pPr>
                      <a:r>
                        <a:rPr sz="1300" b="1" spc="-25" dirty="0">
                          <a:solidFill>
                            <a:srgbClr val="FFFFFF"/>
                          </a:solidFill>
                          <a:latin typeface="Open Sans Semibold"/>
                          <a:cs typeface="Open Sans Semibold"/>
                        </a:rPr>
                        <a:t>1Y</a:t>
                      </a:r>
                      <a:endParaRPr sz="130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808080"/>
                    </a:solidFill>
                  </a:tcPr>
                </a:tc>
                <a:tc>
                  <a:txBody>
                    <a:bodyPr/>
                    <a:lstStyle/>
                    <a:p>
                      <a:pPr marL="153670">
                        <a:lnSpc>
                          <a:spcPct val="100000"/>
                        </a:lnSpc>
                        <a:spcBef>
                          <a:spcPts val="425"/>
                        </a:spcBef>
                      </a:pPr>
                      <a:r>
                        <a:rPr sz="1300" b="1" spc="-25" dirty="0">
                          <a:solidFill>
                            <a:srgbClr val="FFFFFF"/>
                          </a:solidFill>
                          <a:latin typeface="Open Sans Semibold"/>
                          <a:cs typeface="Open Sans Semibold"/>
                        </a:rPr>
                        <a:t>3Y</a:t>
                      </a:r>
                      <a:endParaRPr sz="1300" dirty="0">
                        <a:latin typeface="Open Sans Semibold"/>
                        <a:cs typeface="Open Sans Semibold"/>
                      </a:endParaRPr>
                    </a:p>
                  </a:txBody>
                  <a:tcPr marL="0" marR="0" marT="53975" marB="0">
                    <a:lnT w="19050">
                      <a:solidFill>
                        <a:srgbClr val="FFFFFF"/>
                      </a:solidFill>
                      <a:prstDash val="solid"/>
                    </a:lnT>
                    <a:lnB w="12700">
                      <a:solidFill>
                        <a:srgbClr val="B3B3B3"/>
                      </a:solidFill>
                      <a:prstDash val="solid"/>
                    </a:lnB>
                    <a:solidFill>
                      <a:srgbClr val="808080"/>
                    </a:solidFill>
                  </a:tcPr>
                </a:tc>
                <a:extLst>
                  <a:ext uri="{0D108BD9-81ED-4DB2-BD59-A6C34878D82A}">
                    <a16:rowId xmlns:a16="http://schemas.microsoft.com/office/drawing/2014/main" val="10001"/>
                  </a:ext>
                </a:extLst>
              </a:tr>
            </a:tbl>
          </a:graphicData>
        </a:graphic>
      </p:graphicFrame>
      <p:sp>
        <p:nvSpPr>
          <p:cNvPr id="4" name="object 4"/>
          <p:cNvSpPr txBox="1"/>
          <p:nvPr/>
        </p:nvSpPr>
        <p:spPr>
          <a:xfrm>
            <a:off x="1247579" y="3497969"/>
            <a:ext cx="3872229" cy="226695"/>
          </a:xfrm>
          <a:prstGeom prst="rect">
            <a:avLst/>
          </a:prstGeom>
        </p:spPr>
        <p:txBody>
          <a:bodyPr vert="horz" wrap="square" lIns="0" tIns="15240" rIns="0" bIns="0" rtlCol="0">
            <a:spAutoFit/>
          </a:bodyPr>
          <a:lstStyle/>
          <a:p>
            <a:pPr marL="12700">
              <a:lnSpc>
                <a:spcPct val="100000"/>
              </a:lnSpc>
              <a:spcBef>
                <a:spcPts val="120"/>
              </a:spcBef>
            </a:pPr>
            <a:r>
              <a:rPr sz="1300" b="1" dirty="0">
                <a:latin typeface="Microsoft JhengHei UI"/>
                <a:cs typeface="Microsoft JhengHei UI"/>
              </a:rPr>
              <a:t>木星動力債券基金 </a:t>
            </a:r>
            <a:r>
              <a:rPr sz="1300" b="1" spc="10" dirty="0">
                <a:latin typeface="Open Sans Semibold"/>
                <a:cs typeface="Open Sans Semibold"/>
              </a:rPr>
              <a:t>- </a:t>
            </a:r>
            <a:r>
              <a:rPr sz="1300" b="1" dirty="0">
                <a:latin typeface="Open Sans Semibold"/>
                <a:cs typeface="Open Sans Semibold"/>
              </a:rPr>
              <a:t>L</a:t>
            </a:r>
            <a:r>
              <a:rPr sz="1300" b="1" spc="15" dirty="0">
                <a:latin typeface="Open Sans Semibold"/>
                <a:cs typeface="Open Sans Semibold"/>
              </a:rPr>
              <a:t> - </a:t>
            </a:r>
            <a:r>
              <a:rPr sz="1300" b="1" dirty="0">
                <a:latin typeface="Open Sans Semibold"/>
                <a:cs typeface="Open Sans Semibold"/>
              </a:rPr>
              <a:t>GBP</a:t>
            </a:r>
            <a:r>
              <a:rPr sz="1300" b="1" spc="15" dirty="0">
                <a:latin typeface="Open Sans Semibold"/>
                <a:cs typeface="Open Sans Semibold"/>
              </a:rPr>
              <a:t> - </a:t>
            </a:r>
            <a:r>
              <a:rPr sz="1300" b="1" dirty="0">
                <a:latin typeface="Open Sans Semibold"/>
                <a:cs typeface="Open Sans Semibold"/>
              </a:rPr>
              <a:t>Hedged</a:t>
            </a:r>
            <a:r>
              <a:rPr sz="1300" b="1" spc="15" dirty="0">
                <a:latin typeface="Open Sans Semibold"/>
                <a:cs typeface="Open Sans Semibold"/>
              </a:rPr>
              <a:t> - </a:t>
            </a:r>
            <a:r>
              <a:rPr sz="1300" b="1" dirty="0">
                <a:latin typeface="Open Sans Semibold"/>
                <a:cs typeface="Open Sans Semibold"/>
              </a:rPr>
              <a:t>Qdis</a:t>
            </a:r>
            <a:r>
              <a:rPr sz="1300" b="1" spc="15" dirty="0">
                <a:latin typeface="Open Sans Semibold"/>
                <a:cs typeface="Open Sans Semibold"/>
              </a:rPr>
              <a:t> - </a:t>
            </a:r>
            <a:r>
              <a:rPr sz="1300" b="1" spc="-20" dirty="0">
                <a:latin typeface="Open Sans Semibold"/>
                <a:cs typeface="Open Sans Semibold"/>
              </a:rPr>
              <a:t>Cash</a:t>
            </a:r>
            <a:endParaRPr sz="1300">
              <a:latin typeface="Open Sans Semibold"/>
              <a:cs typeface="Open Sans Semibold"/>
            </a:endParaRPr>
          </a:p>
        </p:txBody>
      </p:sp>
      <p:sp>
        <p:nvSpPr>
          <p:cNvPr id="5" name="object 5"/>
          <p:cNvSpPr txBox="1"/>
          <p:nvPr/>
        </p:nvSpPr>
        <p:spPr>
          <a:xfrm>
            <a:off x="1247579" y="4314699"/>
            <a:ext cx="3470275" cy="886460"/>
          </a:xfrm>
          <a:prstGeom prst="rect">
            <a:avLst/>
          </a:prstGeom>
        </p:spPr>
        <p:txBody>
          <a:bodyPr vert="horz" wrap="square" lIns="0" tIns="15240" rIns="0" bIns="0" rtlCol="0">
            <a:spAutoFit/>
          </a:bodyPr>
          <a:lstStyle/>
          <a:p>
            <a:pPr marL="12700">
              <a:lnSpc>
                <a:spcPct val="100000"/>
              </a:lnSpc>
              <a:spcBef>
                <a:spcPts val="120"/>
              </a:spcBef>
            </a:pPr>
            <a:r>
              <a:rPr sz="1300" dirty="0">
                <a:latin typeface="Open Sans"/>
                <a:cs typeface="Open Sans"/>
              </a:rPr>
              <a:t>Lending</a:t>
            </a:r>
            <a:r>
              <a:rPr sz="1300" spc="35" dirty="0">
                <a:latin typeface="Open Sans"/>
                <a:cs typeface="Open Sans"/>
              </a:rPr>
              <a:t> </a:t>
            </a:r>
            <a:r>
              <a:rPr sz="1300" dirty="0">
                <a:latin typeface="Open Sans"/>
                <a:cs typeface="Open Sans"/>
              </a:rPr>
              <a:t>Value:</a:t>
            </a:r>
            <a:r>
              <a:rPr sz="1300" spc="35" dirty="0">
                <a:latin typeface="Open Sans"/>
                <a:cs typeface="Open Sans"/>
              </a:rPr>
              <a:t> </a:t>
            </a:r>
            <a:r>
              <a:rPr sz="1300" spc="-25" dirty="0">
                <a:latin typeface="Open Sans"/>
                <a:cs typeface="Open Sans"/>
              </a:rPr>
              <a:t>80%</a:t>
            </a:r>
            <a:endParaRPr sz="1300">
              <a:latin typeface="Open Sans"/>
              <a:cs typeface="Open Sans"/>
            </a:endParaRPr>
          </a:p>
          <a:p>
            <a:pPr>
              <a:lnSpc>
                <a:spcPct val="100000"/>
              </a:lnSpc>
              <a:spcBef>
                <a:spcPts val="25"/>
              </a:spcBef>
            </a:pPr>
            <a:endParaRPr sz="2650">
              <a:latin typeface="Open Sans"/>
              <a:cs typeface="Open Sans"/>
            </a:endParaRPr>
          </a:p>
          <a:p>
            <a:pPr marL="12700">
              <a:lnSpc>
                <a:spcPct val="100000"/>
              </a:lnSpc>
            </a:pPr>
            <a:r>
              <a:rPr sz="1300" b="1" dirty="0">
                <a:latin typeface="Open Sans Semibold"/>
                <a:cs typeface="Open Sans Semibold"/>
              </a:rPr>
              <a:t>PIMCO</a:t>
            </a:r>
            <a:r>
              <a:rPr sz="1300" b="1" spc="5" dirty="0">
                <a:latin typeface="Microsoft JhengHei UI"/>
                <a:cs typeface="Microsoft JhengHei UI"/>
              </a:rPr>
              <a:t>收益基金 </a:t>
            </a:r>
            <a:r>
              <a:rPr sz="1300" b="1" spc="15" dirty="0">
                <a:latin typeface="Open Sans Semibold"/>
                <a:cs typeface="Open Sans Semibold"/>
              </a:rPr>
              <a:t>- </a:t>
            </a:r>
            <a:r>
              <a:rPr sz="1300" b="1" dirty="0">
                <a:latin typeface="Open Sans Semibold"/>
                <a:cs typeface="Open Sans Semibold"/>
              </a:rPr>
              <a:t>Admin</a:t>
            </a:r>
            <a:r>
              <a:rPr sz="1300" b="1" spc="15" dirty="0">
                <a:latin typeface="Open Sans Semibold"/>
                <a:cs typeface="Open Sans Semibold"/>
              </a:rPr>
              <a:t> - </a:t>
            </a:r>
            <a:r>
              <a:rPr sz="1300" b="1" dirty="0">
                <a:latin typeface="Open Sans Semibold"/>
                <a:cs typeface="Open Sans Semibold"/>
              </a:rPr>
              <a:t>HKD</a:t>
            </a:r>
            <a:r>
              <a:rPr sz="1300" b="1" spc="15" dirty="0">
                <a:latin typeface="Open Sans Semibold"/>
                <a:cs typeface="Open Sans Semibold"/>
              </a:rPr>
              <a:t> - </a:t>
            </a:r>
            <a:r>
              <a:rPr sz="1300" b="1" dirty="0">
                <a:latin typeface="Open Sans Semibold"/>
                <a:cs typeface="Open Sans Semibold"/>
              </a:rPr>
              <a:t>Mdis</a:t>
            </a:r>
            <a:r>
              <a:rPr sz="1300" b="1" spc="15" dirty="0">
                <a:latin typeface="Open Sans Semibold"/>
                <a:cs typeface="Open Sans Semibold"/>
              </a:rPr>
              <a:t> - </a:t>
            </a:r>
            <a:r>
              <a:rPr sz="1300" b="1" spc="-20" dirty="0">
                <a:latin typeface="Open Sans Semibold"/>
                <a:cs typeface="Open Sans Semibold"/>
              </a:rPr>
              <a:t>Cash</a:t>
            </a:r>
            <a:endParaRPr sz="1300">
              <a:latin typeface="Open Sans Semibold"/>
              <a:cs typeface="Open Sans Semibold"/>
            </a:endParaRPr>
          </a:p>
        </p:txBody>
      </p:sp>
      <p:sp>
        <p:nvSpPr>
          <p:cNvPr id="6" name="object 6"/>
          <p:cNvSpPr txBox="1"/>
          <p:nvPr/>
        </p:nvSpPr>
        <p:spPr>
          <a:xfrm>
            <a:off x="1247579" y="5791094"/>
            <a:ext cx="1542415" cy="226695"/>
          </a:xfrm>
          <a:prstGeom prst="rect">
            <a:avLst/>
          </a:prstGeom>
        </p:spPr>
        <p:txBody>
          <a:bodyPr vert="horz" wrap="square" lIns="0" tIns="15240" rIns="0" bIns="0" rtlCol="0">
            <a:spAutoFit/>
          </a:bodyPr>
          <a:lstStyle/>
          <a:p>
            <a:pPr marL="12700">
              <a:lnSpc>
                <a:spcPct val="100000"/>
              </a:lnSpc>
              <a:spcBef>
                <a:spcPts val="120"/>
              </a:spcBef>
            </a:pPr>
            <a:r>
              <a:rPr sz="1300" dirty="0">
                <a:latin typeface="Open Sans"/>
                <a:cs typeface="Open Sans"/>
              </a:rPr>
              <a:t>Lending</a:t>
            </a:r>
            <a:r>
              <a:rPr sz="1300" spc="35" dirty="0">
                <a:latin typeface="Open Sans"/>
                <a:cs typeface="Open Sans"/>
              </a:rPr>
              <a:t> </a:t>
            </a:r>
            <a:r>
              <a:rPr sz="1300" dirty="0">
                <a:latin typeface="Open Sans"/>
                <a:cs typeface="Open Sans"/>
              </a:rPr>
              <a:t>Value:</a:t>
            </a:r>
            <a:r>
              <a:rPr sz="1300" spc="35" dirty="0">
                <a:latin typeface="Open Sans"/>
                <a:cs typeface="Open Sans"/>
              </a:rPr>
              <a:t> </a:t>
            </a:r>
            <a:r>
              <a:rPr sz="1300" spc="-25" dirty="0">
                <a:latin typeface="Open Sans"/>
                <a:cs typeface="Open Sans"/>
              </a:rPr>
              <a:t>80%</a:t>
            </a:r>
            <a:endParaRPr sz="1300">
              <a:latin typeface="Open Sans"/>
              <a:cs typeface="Open Sans"/>
            </a:endParaRPr>
          </a:p>
        </p:txBody>
      </p:sp>
      <p:graphicFrame>
        <p:nvGraphicFramePr>
          <p:cNvPr id="7" name="object 7"/>
          <p:cNvGraphicFramePr>
            <a:graphicFrameLocks noGrp="1"/>
          </p:cNvGraphicFramePr>
          <p:nvPr>
            <p:extLst>
              <p:ext uri="{D42A27DB-BD31-4B8C-83A1-F6EECF244321}">
                <p14:modId xmlns:p14="http://schemas.microsoft.com/office/powerpoint/2010/main" val="1278307671"/>
              </p:ext>
            </p:extLst>
          </p:nvPr>
        </p:nvGraphicFramePr>
        <p:xfrm>
          <a:off x="1026146" y="3298093"/>
          <a:ext cx="18086068" cy="2720975"/>
        </p:xfrm>
        <a:graphic>
          <a:graphicData uri="http://schemas.openxmlformats.org/drawingml/2006/table">
            <a:tbl>
              <a:tblPr firstRow="1" bandRow="1">
                <a:tableStyleId>{2D5ABB26-0587-4C30-8999-92F81FD0307C}</a:tableStyleId>
              </a:tblPr>
              <a:tblGrid>
                <a:gridCol w="5006975">
                  <a:extLst>
                    <a:ext uri="{9D8B030D-6E8A-4147-A177-3AD203B41FA5}">
                      <a16:colId xmlns:a16="http://schemas.microsoft.com/office/drawing/2014/main" val="20000"/>
                    </a:ext>
                  </a:extLst>
                </a:gridCol>
                <a:gridCol w="1992629">
                  <a:extLst>
                    <a:ext uri="{9D8B030D-6E8A-4147-A177-3AD203B41FA5}">
                      <a16:colId xmlns:a16="http://schemas.microsoft.com/office/drawing/2014/main" val="20001"/>
                    </a:ext>
                  </a:extLst>
                </a:gridCol>
                <a:gridCol w="1781810">
                  <a:extLst>
                    <a:ext uri="{9D8B030D-6E8A-4147-A177-3AD203B41FA5}">
                      <a16:colId xmlns:a16="http://schemas.microsoft.com/office/drawing/2014/main" val="20002"/>
                    </a:ext>
                  </a:extLst>
                </a:gridCol>
                <a:gridCol w="1457959">
                  <a:extLst>
                    <a:ext uri="{9D8B030D-6E8A-4147-A177-3AD203B41FA5}">
                      <a16:colId xmlns:a16="http://schemas.microsoft.com/office/drawing/2014/main" val="20003"/>
                    </a:ext>
                  </a:extLst>
                </a:gridCol>
                <a:gridCol w="1136650">
                  <a:extLst>
                    <a:ext uri="{9D8B030D-6E8A-4147-A177-3AD203B41FA5}">
                      <a16:colId xmlns:a16="http://schemas.microsoft.com/office/drawing/2014/main" val="20004"/>
                    </a:ext>
                  </a:extLst>
                </a:gridCol>
                <a:gridCol w="1136650">
                  <a:extLst>
                    <a:ext uri="{9D8B030D-6E8A-4147-A177-3AD203B41FA5}">
                      <a16:colId xmlns:a16="http://schemas.microsoft.com/office/drawing/2014/main" val="20005"/>
                    </a:ext>
                  </a:extLst>
                </a:gridCol>
                <a:gridCol w="1136650">
                  <a:extLst>
                    <a:ext uri="{9D8B030D-6E8A-4147-A177-3AD203B41FA5}">
                      <a16:colId xmlns:a16="http://schemas.microsoft.com/office/drawing/2014/main" val="20006"/>
                    </a:ext>
                  </a:extLst>
                </a:gridCol>
                <a:gridCol w="1136650">
                  <a:extLst>
                    <a:ext uri="{9D8B030D-6E8A-4147-A177-3AD203B41FA5}">
                      <a16:colId xmlns:a16="http://schemas.microsoft.com/office/drawing/2014/main" val="20007"/>
                    </a:ext>
                  </a:extLst>
                </a:gridCol>
                <a:gridCol w="1402731">
                  <a:extLst>
                    <a:ext uri="{9D8B030D-6E8A-4147-A177-3AD203B41FA5}">
                      <a16:colId xmlns:a16="http://schemas.microsoft.com/office/drawing/2014/main" val="20008"/>
                    </a:ext>
                  </a:extLst>
                </a:gridCol>
                <a:gridCol w="945499">
                  <a:extLst>
                    <a:ext uri="{9D8B030D-6E8A-4147-A177-3AD203B41FA5}">
                      <a16:colId xmlns:a16="http://schemas.microsoft.com/office/drawing/2014/main" val="20009"/>
                    </a:ext>
                  </a:extLst>
                </a:gridCol>
                <a:gridCol w="951865">
                  <a:extLst>
                    <a:ext uri="{9D8B030D-6E8A-4147-A177-3AD203B41FA5}">
                      <a16:colId xmlns:a16="http://schemas.microsoft.com/office/drawing/2014/main" val="20010"/>
                    </a:ext>
                  </a:extLst>
                </a:gridCol>
              </a:tblGrid>
              <a:tr h="717550">
                <a:tc>
                  <a:txBody>
                    <a:bodyPr/>
                    <a:lstStyle/>
                    <a:p>
                      <a:pPr marL="233679">
                        <a:lnSpc>
                          <a:spcPct val="100000"/>
                        </a:lnSpc>
                        <a:spcBef>
                          <a:spcPts val="110"/>
                        </a:spcBef>
                      </a:pPr>
                      <a:r>
                        <a:rPr sz="1300" b="1" dirty="0">
                          <a:latin typeface="Open Sans Semibold"/>
                          <a:cs typeface="Open Sans Semibold"/>
                        </a:rPr>
                        <a:t>Jupiter</a:t>
                      </a:r>
                      <a:r>
                        <a:rPr sz="1300" b="1" spc="15" dirty="0">
                          <a:latin typeface="Open Sans Semibold"/>
                          <a:cs typeface="Open Sans Semibold"/>
                        </a:rPr>
                        <a:t> </a:t>
                      </a:r>
                      <a:r>
                        <a:rPr sz="1300" b="1" dirty="0">
                          <a:latin typeface="Open Sans Semibold"/>
                          <a:cs typeface="Open Sans Semibold"/>
                        </a:rPr>
                        <a:t>Dynamic</a:t>
                      </a:r>
                      <a:r>
                        <a:rPr sz="1300" b="1" spc="20" dirty="0">
                          <a:latin typeface="Open Sans Semibold"/>
                          <a:cs typeface="Open Sans Semibold"/>
                        </a:rPr>
                        <a:t> </a:t>
                      </a:r>
                      <a:r>
                        <a:rPr sz="1300" b="1" dirty="0">
                          <a:latin typeface="Open Sans Semibold"/>
                          <a:cs typeface="Open Sans Semibold"/>
                        </a:rPr>
                        <a:t>Bond</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dirty="0">
                          <a:latin typeface="Open Sans Semibold"/>
                          <a:cs typeface="Open Sans Semibold"/>
                        </a:rPr>
                        <a:t>L</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dirty="0">
                          <a:latin typeface="Open Sans Semibold"/>
                          <a:cs typeface="Open Sans Semibold"/>
                        </a:rPr>
                        <a:t>GBP</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dirty="0">
                          <a:latin typeface="Open Sans Semibold"/>
                          <a:cs typeface="Open Sans Semibold"/>
                        </a:rPr>
                        <a:t>Hedged</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dirty="0">
                          <a:latin typeface="Open Sans Semibold"/>
                          <a:cs typeface="Open Sans Semibold"/>
                        </a:rPr>
                        <a:t>Qdis</a:t>
                      </a:r>
                      <a:r>
                        <a:rPr sz="1300" b="1" spc="1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spc="-20" dirty="0">
                          <a:latin typeface="Open Sans Semibold"/>
                          <a:cs typeface="Open Sans Semibold"/>
                        </a:rPr>
                        <a:t>Cash</a:t>
                      </a:r>
                      <a:endParaRPr sz="1300" dirty="0">
                        <a:latin typeface="Open Sans Semibold"/>
                        <a:cs typeface="Open Sans Semibold"/>
                      </a:endParaRPr>
                    </a:p>
                    <a:p>
                      <a:pPr marL="233679">
                        <a:lnSpc>
                          <a:spcPct val="100000"/>
                        </a:lnSpc>
                        <a:spcBef>
                          <a:spcPts val="1605"/>
                        </a:spcBef>
                      </a:pPr>
                      <a:r>
                        <a:rPr sz="1300" spc="-10" dirty="0">
                          <a:solidFill>
                            <a:srgbClr val="00B050"/>
                          </a:solidFill>
                          <a:latin typeface="Open Sans"/>
                          <a:cs typeface="Open Sans"/>
                        </a:rPr>
                        <a:t>LU0459993191</a:t>
                      </a:r>
                      <a:endParaRPr sz="1300" dirty="0">
                        <a:latin typeface="Open Sans"/>
                        <a:cs typeface="Open Sans"/>
                      </a:endParaRPr>
                    </a:p>
                  </a:txBody>
                  <a:tcPr marL="0" marR="0" marT="13970" marB="0"/>
                </a:tc>
                <a:tc rowSpan="2">
                  <a:txBody>
                    <a:bodyPr/>
                    <a:lstStyle/>
                    <a:p>
                      <a:pPr marL="476250">
                        <a:lnSpc>
                          <a:spcPct val="100000"/>
                        </a:lnSpc>
                        <a:spcBef>
                          <a:spcPts val="235"/>
                        </a:spcBef>
                      </a:pPr>
                      <a:r>
                        <a:rPr sz="1300" spc="-10" dirty="0">
                          <a:latin typeface="Open Sans"/>
                          <a:cs typeface="Open Sans"/>
                        </a:rPr>
                        <a:t>Quarterly</a:t>
                      </a:r>
                      <a:endParaRPr sz="1300" dirty="0">
                        <a:latin typeface="Open Sans"/>
                        <a:cs typeface="Open Sans"/>
                      </a:endParaRPr>
                    </a:p>
                  </a:txBody>
                  <a:tcPr marL="0" marR="0" marT="29845" marB="0">
                    <a:lnB w="12700">
                      <a:solidFill>
                        <a:srgbClr val="B3B3B3"/>
                      </a:solidFill>
                      <a:prstDash val="solid"/>
                    </a:lnB>
                  </a:tcPr>
                </a:tc>
                <a:tc rowSpan="2">
                  <a:txBody>
                    <a:bodyPr/>
                    <a:lstStyle/>
                    <a:p>
                      <a:pPr marL="1905" algn="ct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marR="441325" algn="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algn="ct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marR="441325" algn="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algn="ct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algn="ct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marL="448945">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marR="334645" algn="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tc rowSpan="2">
                  <a:txBody>
                    <a:bodyPr/>
                    <a:lstStyle/>
                    <a:p>
                      <a:pPr marR="20955" algn="ctr">
                        <a:lnSpc>
                          <a:spcPct val="100000"/>
                        </a:lnSpc>
                        <a:spcBef>
                          <a:spcPts val="235"/>
                        </a:spcBef>
                      </a:pPr>
                      <a:r>
                        <a:rPr sz="1300" spc="-25" dirty="0">
                          <a:latin typeface="Open Sans"/>
                          <a:cs typeface="Open Sans"/>
                        </a:rPr>
                        <a:t>X.X</a:t>
                      </a:r>
                      <a:endParaRPr sz="1300" dirty="0">
                        <a:latin typeface="Open Sans"/>
                        <a:cs typeface="Open Sans"/>
                      </a:endParaRPr>
                    </a:p>
                  </a:txBody>
                  <a:tcPr marL="0" marR="0" marT="29845" marB="0">
                    <a:lnB w="12700">
                      <a:solidFill>
                        <a:srgbClr val="B3B3B3"/>
                      </a:solidFill>
                      <a:prstDash val="solid"/>
                    </a:lnB>
                  </a:tcPr>
                </a:tc>
                <a:extLst>
                  <a:ext uri="{0D108BD9-81ED-4DB2-BD59-A6C34878D82A}">
                    <a16:rowId xmlns:a16="http://schemas.microsoft.com/office/drawing/2014/main" val="10000"/>
                  </a:ext>
                </a:extLst>
              </a:tr>
              <a:tr h="660400">
                <a:tc>
                  <a:txBody>
                    <a:bodyPr/>
                    <a:lstStyle/>
                    <a:p>
                      <a:pPr marL="233679">
                        <a:lnSpc>
                          <a:spcPct val="100000"/>
                        </a:lnSpc>
                        <a:spcBef>
                          <a:spcPts val="785"/>
                        </a:spcBef>
                      </a:pPr>
                      <a:r>
                        <a:rPr sz="1400" b="1" dirty="0">
                          <a:solidFill>
                            <a:srgbClr val="F79433"/>
                          </a:solidFill>
                          <a:latin typeface="Open Sans"/>
                          <a:cs typeface="Open Sans"/>
                        </a:rPr>
                        <a:t>+ + + +</a:t>
                      </a:r>
                      <a:r>
                        <a:rPr sz="1400" b="1" spc="-5" dirty="0">
                          <a:solidFill>
                            <a:srgbClr val="F79433"/>
                          </a:solidFill>
                          <a:latin typeface="Open Sans"/>
                          <a:cs typeface="Open Sans"/>
                        </a:rPr>
                        <a:t> </a:t>
                      </a:r>
                      <a:r>
                        <a:rPr sz="1400" b="1" spc="-50" dirty="0">
                          <a:solidFill>
                            <a:srgbClr val="D1D3D4"/>
                          </a:solidFill>
                          <a:latin typeface="Open Sans"/>
                          <a:cs typeface="Open Sans"/>
                        </a:rPr>
                        <a:t>+</a:t>
                      </a:r>
                      <a:endParaRPr sz="1400">
                        <a:latin typeface="Open Sans"/>
                        <a:cs typeface="Open Sans"/>
                      </a:endParaRPr>
                    </a:p>
                  </a:txBody>
                  <a:tcPr marL="0" marR="0" marT="99695"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tc vMerge="1">
                  <a:txBody>
                    <a:bodyPr/>
                    <a:lstStyle/>
                    <a:p>
                      <a:pPr>
                        <a:lnSpc>
                          <a:spcPct val="100000"/>
                        </a:lnSpc>
                      </a:pPr>
                      <a:endParaRPr sz="1100" dirty="0">
                        <a:latin typeface="Times New Roman"/>
                        <a:cs typeface="Times New Roman"/>
                      </a:endParaRPr>
                    </a:p>
                  </a:txBody>
                  <a:tcPr marL="0" marR="0" marT="0" marB="0">
                    <a:lnB w="12700">
                      <a:solidFill>
                        <a:srgbClr val="B3B3B3"/>
                      </a:solidFill>
                      <a:prstDash val="solid"/>
                    </a:lnB>
                  </a:tcPr>
                </a:tc>
                <a:extLst>
                  <a:ext uri="{0D108BD9-81ED-4DB2-BD59-A6C34878D82A}">
                    <a16:rowId xmlns:a16="http://schemas.microsoft.com/office/drawing/2014/main" val="10001"/>
                  </a:ext>
                </a:extLst>
              </a:tr>
              <a:tr h="815340">
                <a:tc>
                  <a:txBody>
                    <a:bodyPr/>
                    <a:lstStyle/>
                    <a:p>
                      <a:pPr marL="233679">
                        <a:lnSpc>
                          <a:spcPct val="100000"/>
                        </a:lnSpc>
                        <a:spcBef>
                          <a:spcPts val="875"/>
                        </a:spcBef>
                      </a:pPr>
                      <a:r>
                        <a:rPr sz="1300" b="1" dirty="0">
                          <a:latin typeface="Open Sans Semibold"/>
                          <a:cs typeface="Open Sans Semibold"/>
                        </a:rPr>
                        <a:t>PIMCO</a:t>
                      </a:r>
                      <a:r>
                        <a:rPr sz="1300" b="1" spc="20" dirty="0">
                          <a:latin typeface="Open Sans Semibold"/>
                          <a:cs typeface="Open Sans Semibold"/>
                        </a:rPr>
                        <a:t> </a:t>
                      </a:r>
                      <a:r>
                        <a:rPr sz="1300" b="1" dirty="0">
                          <a:latin typeface="Open Sans Semibold"/>
                          <a:cs typeface="Open Sans Semibold"/>
                        </a:rPr>
                        <a:t>GIS</a:t>
                      </a:r>
                      <a:r>
                        <a:rPr sz="1300" b="1" spc="25" dirty="0">
                          <a:latin typeface="Open Sans Semibold"/>
                          <a:cs typeface="Open Sans Semibold"/>
                        </a:rPr>
                        <a:t> </a:t>
                      </a:r>
                      <a:r>
                        <a:rPr sz="1300" b="1" dirty="0">
                          <a:latin typeface="Open Sans Semibold"/>
                          <a:cs typeface="Open Sans Semibold"/>
                        </a:rPr>
                        <a:t>Income</a:t>
                      </a:r>
                      <a:r>
                        <a:rPr sz="1300" b="1" spc="20" dirty="0">
                          <a:latin typeface="Open Sans Semibold"/>
                          <a:cs typeface="Open Sans Semibold"/>
                        </a:rPr>
                        <a:t> </a:t>
                      </a:r>
                      <a:r>
                        <a:rPr sz="1300" b="1" dirty="0">
                          <a:latin typeface="Open Sans Semibold"/>
                          <a:cs typeface="Open Sans Semibold"/>
                        </a:rPr>
                        <a:t>Fund</a:t>
                      </a:r>
                      <a:r>
                        <a:rPr sz="1300" b="1" spc="25" dirty="0">
                          <a:latin typeface="Open Sans Semibold"/>
                          <a:cs typeface="Open Sans Semibold"/>
                        </a:rPr>
                        <a:t> </a:t>
                      </a:r>
                      <a:r>
                        <a:rPr sz="1300" b="1" dirty="0">
                          <a:latin typeface="Open Sans Semibold"/>
                          <a:cs typeface="Open Sans Semibold"/>
                        </a:rPr>
                        <a:t>-</a:t>
                      </a:r>
                      <a:r>
                        <a:rPr sz="1300" b="1" spc="25" dirty="0">
                          <a:latin typeface="Open Sans Semibold"/>
                          <a:cs typeface="Open Sans Semibold"/>
                        </a:rPr>
                        <a:t> </a:t>
                      </a:r>
                      <a:r>
                        <a:rPr sz="1300" b="1" dirty="0">
                          <a:latin typeface="Open Sans Semibold"/>
                          <a:cs typeface="Open Sans Semibold"/>
                        </a:rPr>
                        <a:t>Admin</a:t>
                      </a:r>
                      <a:r>
                        <a:rPr sz="1300" b="1" spc="20" dirty="0">
                          <a:latin typeface="Open Sans Semibold"/>
                          <a:cs typeface="Open Sans Semibold"/>
                        </a:rPr>
                        <a:t> </a:t>
                      </a:r>
                      <a:r>
                        <a:rPr sz="1300" b="1" dirty="0">
                          <a:latin typeface="Open Sans Semibold"/>
                          <a:cs typeface="Open Sans Semibold"/>
                        </a:rPr>
                        <a:t>-</a:t>
                      </a:r>
                      <a:r>
                        <a:rPr sz="1300" b="1" spc="25" dirty="0">
                          <a:latin typeface="Open Sans Semibold"/>
                          <a:cs typeface="Open Sans Semibold"/>
                        </a:rPr>
                        <a:t> </a:t>
                      </a:r>
                      <a:r>
                        <a:rPr sz="1300" b="1" dirty="0">
                          <a:latin typeface="Open Sans Semibold"/>
                          <a:cs typeface="Open Sans Semibold"/>
                        </a:rPr>
                        <a:t>HKD</a:t>
                      </a:r>
                      <a:r>
                        <a:rPr sz="1300" b="1" spc="20" dirty="0">
                          <a:latin typeface="Open Sans Semibold"/>
                          <a:cs typeface="Open Sans Semibold"/>
                        </a:rPr>
                        <a:t> </a:t>
                      </a:r>
                      <a:r>
                        <a:rPr sz="1300" b="1" dirty="0">
                          <a:latin typeface="Open Sans Semibold"/>
                          <a:cs typeface="Open Sans Semibold"/>
                        </a:rPr>
                        <a:t>-</a:t>
                      </a:r>
                      <a:r>
                        <a:rPr sz="1300" b="1" spc="25" dirty="0">
                          <a:latin typeface="Open Sans Semibold"/>
                          <a:cs typeface="Open Sans Semibold"/>
                        </a:rPr>
                        <a:t> </a:t>
                      </a:r>
                      <a:r>
                        <a:rPr sz="1300" b="1" dirty="0">
                          <a:latin typeface="Open Sans Semibold"/>
                          <a:cs typeface="Open Sans Semibold"/>
                        </a:rPr>
                        <a:t>Mdis</a:t>
                      </a:r>
                      <a:r>
                        <a:rPr sz="1300" b="1" spc="25" dirty="0">
                          <a:latin typeface="Open Sans Semibold"/>
                          <a:cs typeface="Open Sans Semibold"/>
                        </a:rPr>
                        <a:t> </a:t>
                      </a:r>
                      <a:r>
                        <a:rPr sz="1300" b="1" dirty="0">
                          <a:latin typeface="Open Sans Semibold"/>
                          <a:cs typeface="Open Sans Semibold"/>
                        </a:rPr>
                        <a:t>–</a:t>
                      </a:r>
                      <a:r>
                        <a:rPr sz="1300" b="1" spc="20" dirty="0">
                          <a:latin typeface="Open Sans Semibold"/>
                          <a:cs typeface="Open Sans Semibold"/>
                        </a:rPr>
                        <a:t> </a:t>
                      </a:r>
                      <a:r>
                        <a:rPr sz="1300" b="1" spc="-20" dirty="0">
                          <a:latin typeface="Open Sans Semibold"/>
                          <a:cs typeface="Open Sans Semibold"/>
                        </a:rPr>
                        <a:t>Cash</a:t>
                      </a:r>
                      <a:endParaRPr sz="1300">
                        <a:latin typeface="Open Sans Semibold"/>
                        <a:cs typeface="Open Sans Semibold"/>
                      </a:endParaRPr>
                    </a:p>
                    <a:p>
                      <a:pPr marL="233679">
                        <a:lnSpc>
                          <a:spcPct val="100000"/>
                        </a:lnSpc>
                        <a:spcBef>
                          <a:spcPts val="1610"/>
                        </a:spcBef>
                      </a:pPr>
                      <a:r>
                        <a:rPr sz="1300" spc="-10" dirty="0">
                          <a:solidFill>
                            <a:srgbClr val="00B050"/>
                          </a:solidFill>
                          <a:latin typeface="Open Sans"/>
                          <a:cs typeface="Open Sans"/>
                        </a:rPr>
                        <a:t>IE00BD0YVF41</a:t>
                      </a:r>
                      <a:endParaRPr sz="1300">
                        <a:latin typeface="Open Sans"/>
                        <a:cs typeface="Open Sans"/>
                      </a:endParaRPr>
                    </a:p>
                  </a:txBody>
                  <a:tcPr marL="0" marR="0" marT="111125" marB="0">
                    <a:lnT w="12700">
                      <a:solidFill>
                        <a:srgbClr val="B3B3B3"/>
                      </a:solidFill>
                      <a:prstDash val="solid"/>
                    </a:lnT>
                  </a:tcPr>
                </a:tc>
                <a:tc rowSpan="2">
                  <a:txBody>
                    <a:bodyPr/>
                    <a:lstStyle/>
                    <a:p>
                      <a:pPr marL="476250">
                        <a:lnSpc>
                          <a:spcPct val="100000"/>
                        </a:lnSpc>
                        <a:spcBef>
                          <a:spcPts val="1005"/>
                        </a:spcBef>
                      </a:pPr>
                      <a:r>
                        <a:rPr sz="1300" spc="-10" dirty="0">
                          <a:latin typeface="Open Sans"/>
                          <a:cs typeface="Open Sans"/>
                        </a:rPr>
                        <a:t>Monthly</a:t>
                      </a:r>
                      <a:endParaRPr sz="1300" dirty="0">
                        <a:latin typeface="Open Sans"/>
                        <a:cs typeface="Open Sans"/>
                      </a:endParaRPr>
                    </a:p>
                  </a:txBody>
                  <a:tcPr marL="0" marR="0" marT="127635" marB="0">
                    <a:lnT w="12700">
                      <a:solidFill>
                        <a:srgbClr val="B3B3B3"/>
                      </a:solidFill>
                      <a:prstDash val="solid"/>
                    </a:lnT>
                  </a:tcPr>
                </a:tc>
                <a:tc rowSpan="2">
                  <a:txBody>
                    <a:bodyPr/>
                    <a:lstStyle/>
                    <a:p>
                      <a:pPr marL="1905" algn="ct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marR="441325" algn="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algn="ct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marR="441325" algn="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algn="ct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algn="ct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marL="448945">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marR="334645" algn="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tc rowSpan="2">
                  <a:txBody>
                    <a:bodyPr/>
                    <a:lstStyle/>
                    <a:p>
                      <a:pPr marR="20955" algn="ctr">
                        <a:lnSpc>
                          <a:spcPct val="100000"/>
                        </a:lnSpc>
                        <a:spcBef>
                          <a:spcPts val="1005"/>
                        </a:spcBef>
                      </a:pPr>
                      <a:r>
                        <a:rPr sz="1300" spc="-25" dirty="0">
                          <a:latin typeface="Open Sans"/>
                          <a:cs typeface="Open Sans"/>
                        </a:rPr>
                        <a:t>X.X</a:t>
                      </a:r>
                      <a:endParaRPr sz="1300" dirty="0">
                        <a:latin typeface="Open Sans"/>
                        <a:cs typeface="Open Sans"/>
                      </a:endParaRPr>
                    </a:p>
                  </a:txBody>
                  <a:tcPr marL="0" marR="0" marT="127635" marB="0">
                    <a:lnT w="12700">
                      <a:solidFill>
                        <a:srgbClr val="B3B3B3"/>
                      </a:solidFill>
                      <a:prstDash val="solid"/>
                    </a:lnT>
                  </a:tcPr>
                </a:tc>
                <a:extLst>
                  <a:ext uri="{0D108BD9-81ED-4DB2-BD59-A6C34878D82A}">
                    <a16:rowId xmlns:a16="http://schemas.microsoft.com/office/drawing/2014/main" val="10002"/>
                  </a:ext>
                </a:extLst>
              </a:tr>
              <a:tr h="527685">
                <a:tc>
                  <a:txBody>
                    <a:bodyPr/>
                    <a:lstStyle/>
                    <a:p>
                      <a:pPr marL="233679">
                        <a:lnSpc>
                          <a:spcPct val="100000"/>
                        </a:lnSpc>
                        <a:spcBef>
                          <a:spcPts val="785"/>
                        </a:spcBef>
                      </a:pPr>
                      <a:r>
                        <a:rPr sz="1400" b="1" dirty="0">
                          <a:solidFill>
                            <a:srgbClr val="F79433"/>
                          </a:solidFill>
                          <a:latin typeface="Open Sans"/>
                          <a:cs typeface="Open Sans"/>
                        </a:rPr>
                        <a:t>+ + + +</a:t>
                      </a:r>
                      <a:r>
                        <a:rPr sz="1400" b="1" spc="-5" dirty="0">
                          <a:solidFill>
                            <a:srgbClr val="F79433"/>
                          </a:solidFill>
                          <a:latin typeface="Open Sans"/>
                          <a:cs typeface="Open Sans"/>
                        </a:rPr>
                        <a:t> </a:t>
                      </a:r>
                      <a:r>
                        <a:rPr sz="1400" b="1" spc="-50" dirty="0">
                          <a:solidFill>
                            <a:srgbClr val="D1D3D4"/>
                          </a:solidFill>
                          <a:latin typeface="Open Sans"/>
                          <a:cs typeface="Open Sans"/>
                        </a:rPr>
                        <a:t>+</a:t>
                      </a:r>
                      <a:endParaRPr sz="1400">
                        <a:latin typeface="Open Sans"/>
                        <a:cs typeface="Open Sans"/>
                      </a:endParaRPr>
                    </a:p>
                  </a:txBody>
                  <a:tcPr marL="0" marR="0" marT="99695"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tc vMerge="1">
                  <a:txBody>
                    <a:bodyPr/>
                    <a:lstStyle/>
                    <a:p>
                      <a:pPr>
                        <a:lnSpc>
                          <a:spcPct val="100000"/>
                        </a:lnSpc>
                      </a:pPr>
                      <a:endParaRPr sz="1100" dirty="0">
                        <a:latin typeface="Times New Roman"/>
                        <a:cs typeface="Times New Roman"/>
                      </a:endParaRPr>
                    </a:p>
                  </a:txBody>
                  <a:tcPr marL="0" marR="0" marT="0" marB="0"/>
                </a:tc>
                <a:extLst>
                  <a:ext uri="{0D108BD9-81ED-4DB2-BD59-A6C34878D82A}">
                    <a16:rowId xmlns:a16="http://schemas.microsoft.com/office/drawing/2014/main" val="10003"/>
                  </a:ext>
                </a:extLst>
              </a:tr>
            </a:tbl>
          </a:graphicData>
        </a:graphic>
      </p:graphicFrame>
      <p:sp>
        <p:nvSpPr>
          <p:cNvPr id="8" name="object 8"/>
          <p:cNvSpPr/>
          <p:nvPr/>
        </p:nvSpPr>
        <p:spPr>
          <a:xfrm>
            <a:off x="1026146" y="6163813"/>
            <a:ext cx="18093690" cy="0"/>
          </a:xfrm>
          <a:custGeom>
            <a:avLst/>
            <a:gdLst/>
            <a:ahLst/>
            <a:cxnLst/>
            <a:rect l="l" t="t" r="r" b="b"/>
            <a:pathLst>
              <a:path w="18093690">
                <a:moveTo>
                  <a:pt x="0" y="0"/>
                </a:moveTo>
                <a:lnTo>
                  <a:pt x="18093689" y="0"/>
                </a:lnTo>
              </a:path>
            </a:pathLst>
          </a:custGeom>
          <a:ln w="31412">
            <a:solidFill>
              <a:srgbClr val="B3B3B3"/>
            </a:solidFill>
          </a:ln>
        </p:spPr>
        <p:txBody>
          <a:bodyPr wrap="square" lIns="0" tIns="0" rIns="0" bIns="0" rtlCol="0"/>
          <a:lstStyle/>
          <a:p>
            <a:endParaRPr/>
          </a:p>
        </p:txBody>
      </p:sp>
      <p:grpSp>
        <p:nvGrpSpPr>
          <p:cNvPr id="9" name="object 9"/>
          <p:cNvGrpSpPr/>
          <p:nvPr/>
        </p:nvGrpSpPr>
        <p:grpSpPr>
          <a:xfrm>
            <a:off x="0" y="11046783"/>
            <a:ext cx="20104100" cy="262255"/>
            <a:chOff x="0" y="11046783"/>
            <a:chExt cx="20104100" cy="262255"/>
          </a:xfrm>
        </p:grpSpPr>
        <p:sp>
          <p:nvSpPr>
            <p:cNvPr id="10" name="object 10"/>
            <p:cNvSpPr/>
            <p:nvPr/>
          </p:nvSpPr>
          <p:spPr>
            <a:xfrm>
              <a:off x="19109365" y="11046783"/>
              <a:ext cx="995044" cy="262255"/>
            </a:xfrm>
            <a:custGeom>
              <a:avLst/>
              <a:gdLst/>
              <a:ahLst/>
              <a:cxnLst/>
              <a:rect l="l" t="t" r="r" b="b"/>
              <a:pathLst>
                <a:path w="995044" h="262254">
                  <a:moveTo>
                    <a:pt x="994723" y="0"/>
                  </a:moveTo>
                  <a:lnTo>
                    <a:pt x="0" y="0"/>
                  </a:lnTo>
                  <a:lnTo>
                    <a:pt x="0" y="261772"/>
                  </a:lnTo>
                  <a:lnTo>
                    <a:pt x="994723" y="261772"/>
                  </a:lnTo>
                  <a:lnTo>
                    <a:pt x="994723" y="0"/>
                  </a:lnTo>
                  <a:close/>
                </a:path>
              </a:pathLst>
            </a:custGeom>
            <a:solidFill>
              <a:srgbClr val="000000"/>
            </a:solidFill>
          </p:spPr>
          <p:txBody>
            <a:bodyPr wrap="square" lIns="0" tIns="0" rIns="0" bIns="0" rtlCol="0"/>
            <a:lstStyle/>
            <a:p>
              <a:endParaRPr/>
            </a:p>
          </p:txBody>
        </p:sp>
        <p:sp>
          <p:nvSpPr>
            <p:cNvPr id="11" name="object 11"/>
            <p:cNvSpPr/>
            <p:nvPr/>
          </p:nvSpPr>
          <p:spPr>
            <a:xfrm>
              <a:off x="0" y="11046783"/>
              <a:ext cx="19109690" cy="262255"/>
            </a:xfrm>
            <a:custGeom>
              <a:avLst/>
              <a:gdLst/>
              <a:ahLst/>
              <a:cxnLst/>
              <a:rect l="l" t="t" r="r" b="b"/>
              <a:pathLst>
                <a:path w="19109690" h="262254">
                  <a:moveTo>
                    <a:pt x="19109365" y="0"/>
                  </a:moveTo>
                  <a:lnTo>
                    <a:pt x="0" y="0"/>
                  </a:lnTo>
                  <a:lnTo>
                    <a:pt x="0" y="261772"/>
                  </a:lnTo>
                  <a:lnTo>
                    <a:pt x="19109365" y="261772"/>
                  </a:lnTo>
                  <a:lnTo>
                    <a:pt x="19109365" y="0"/>
                  </a:lnTo>
                  <a:close/>
                </a:path>
              </a:pathLst>
            </a:custGeom>
            <a:solidFill>
              <a:srgbClr val="CC0000"/>
            </a:solidFill>
          </p:spPr>
          <p:txBody>
            <a:bodyPr wrap="square" lIns="0" tIns="0" rIns="0" bIns="0" rtlCol="0"/>
            <a:lstStyle/>
            <a:p>
              <a:endParaRPr/>
            </a:p>
          </p:txBody>
        </p:sp>
      </p:grpSp>
      <p:sp>
        <p:nvSpPr>
          <p:cNvPr id="12" name="object 12"/>
          <p:cNvSpPr/>
          <p:nvPr/>
        </p:nvSpPr>
        <p:spPr>
          <a:xfrm>
            <a:off x="17283177" y="769244"/>
            <a:ext cx="528320" cy="528320"/>
          </a:xfrm>
          <a:custGeom>
            <a:avLst/>
            <a:gdLst/>
            <a:ahLst/>
            <a:cxnLst/>
            <a:rect l="l" t="t" r="r" b="b"/>
            <a:pathLst>
              <a:path w="528319" h="528319">
                <a:moveTo>
                  <a:pt x="458587" y="458736"/>
                </a:moveTo>
                <a:lnTo>
                  <a:pt x="69238" y="458736"/>
                </a:lnTo>
                <a:lnTo>
                  <a:pt x="64043" y="471270"/>
                </a:lnTo>
                <a:lnTo>
                  <a:pt x="62504" y="485630"/>
                </a:lnTo>
                <a:lnTo>
                  <a:pt x="66280" y="500854"/>
                </a:lnTo>
                <a:lnTo>
                  <a:pt x="77028" y="515980"/>
                </a:lnTo>
                <a:lnTo>
                  <a:pt x="96555" y="527338"/>
                </a:lnTo>
                <a:lnTo>
                  <a:pt x="114315" y="528059"/>
                </a:lnTo>
                <a:lnTo>
                  <a:pt x="129978" y="522822"/>
                </a:lnTo>
                <a:lnTo>
                  <a:pt x="143215" y="516304"/>
                </a:lnTo>
                <a:lnTo>
                  <a:pt x="180272" y="501162"/>
                </a:lnTo>
                <a:lnTo>
                  <a:pt x="211011" y="493013"/>
                </a:lnTo>
                <a:lnTo>
                  <a:pt x="238024" y="489704"/>
                </a:lnTo>
                <a:lnTo>
                  <a:pt x="263902" y="489080"/>
                </a:lnTo>
                <a:lnTo>
                  <a:pt x="464492" y="489080"/>
                </a:lnTo>
                <a:lnTo>
                  <a:pt x="465348" y="485630"/>
                </a:lnTo>
                <a:lnTo>
                  <a:pt x="463809" y="471270"/>
                </a:lnTo>
                <a:lnTo>
                  <a:pt x="458587" y="458736"/>
                </a:lnTo>
                <a:close/>
              </a:path>
              <a:path w="528319" h="528319">
                <a:moveTo>
                  <a:pt x="464492" y="489080"/>
                </a:moveTo>
                <a:lnTo>
                  <a:pt x="263902" y="489080"/>
                </a:lnTo>
                <a:lnTo>
                  <a:pt x="289795" y="489704"/>
                </a:lnTo>
                <a:lnTo>
                  <a:pt x="316829" y="493013"/>
                </a:lnTo>
                <a:lnTo>
                  <a:pt x="347587" y="501162"/>
                </a:lnTo>
                <a:lnTo>
                  <a:pt x="384653" y="516304"/>
                </a:lnTo>
                <a:lnTo>
                  <a:pt x="397879" y="522822"/>
                </a:lnTo>
                <a:lnTo>
                  <a:pt x="413557" y="528059"/>
                </a:lnTo>
                <a:lnTo>
                  <a:pt x="431333" y="527338"/>
                </a:lnTo>
                <a:lnTo>
                  <a:pt x="450849" y="515980"/>
                </a:lnTo>
                <a:lnTo>
                  <a:pt x="461572" y="500854"/>
                </a:lnTo>
                <a:lnTo>
                  <a:pt x="464492" y="489080"/>
                </a:lnTo>
                <a:close/>
              </a:path>
              <a:path w="528319" h="528319">
                <a:moveTo>
                  <a:pt x="504875" y="458736"/>
                </a:moveTo>
                <a:lnTo>
                  <a:pt x="458587" y="458736"/>
                </a:lnTo>
                <a:lnTo>
                  <a:pt x="471141" y="463921"/>
                </a:lnTo>
                <a:lnTo>
                  <a:pt x="485503" y="465458"/>
                </a:lnTo>
                <a:lnTo>
                  <a:pt x="500739" y="461673"/>
                </a:lnTo>
                <a:lnTo>
                  <a:pt x="504875" y="458736"/>
                </a:lnTo>
                <a:close/>
              </a:path>
              <a:path w="528319" h="528319">
                <a:moveTo>
                  <a:pt x="42341" y="62604"/>
                </a:moveTo>
                <a:lnTo>
                  <a:pt x="27125" y="66377"/>
                </a:lnTo>
                <a:lnTo>
                  <a:pt x="12004" y="77114"/>
                </a:lnTo>
                <a:lnTo>
                  <a:pt x="714" y="96645"/>
                </a:lnTo>
                <a:lnTo>
                  <a:pt x="1" y="114424"/>
                </a:lnTo>
                <a:lnTo>
                  <a:pt x="5229" y="130102"/>
                </a:lnTo>
                <a:lnTo>
                  <a:pt x="11755" y="143332"/>
                </a:lnTo>
                <a:lnTo>
                  <a:pt x="26846" y="180372"/>
                </a:lnTo>
                <a:lnTo>
                  <a:pt x="34980" y="211117"/>
                </a:lnTo>
                <a:lnTo>
                  <a:pt x="38291" y="238223"/>
                </a:lnTo>
                <a:lnTo>
                  <a:pt x="38912" y="264050"/>
                </a:lnTo>
                <a:lnTo>
                  <a:pt x="38288" y="289885"/>
                </a:lnTo>
                <a:lnTo>
                  <a:pt x="34974" y="316939"/>
                </a:lnTo>
                <a:lnTo>
                  <a:pt x="26841" y="347687"/>
                </a:lnTo>
                <a:lnTo>
                  <a:pt x="11727" y="384748"/>
                </a:lnTo>
                <a:lnTo>
                  <a:pt x="5218" y="397963"/>
                </a:lnTo>
                <a:lnTo>
                  <a:pt x="0" y="413645"/>
                </a:lnTo>
                <a:lnTo>
                  <a:pt x="714" y="431428"/>
                </a:lnTo>
                <a:lnTo>
                  <a:pt x="12004" y="450945"/>
                </a:lnTo>
                <a:lnTo>
                  <a:pt x="27125" y="461673"/>
                </a:lnTo>
                <a:lnTo>
                  <a:pt x="42341" y="465446"/>
                </a:lnTo>
                <a:lnTo>
                  <a:pt x="56697" y="463916"/>
                </a:lnTo>
                <a:lnTo>
                  <a:pt x="69238" y="458736"/>
                </a:lnTo>
                <a:lnTo>
                  <a:pt x="504875" y="458736"/>
                </a:lnTo>
                <a:lnTo>
                  <a:pt x="515842" y="450945"/>
                </a:lnTo>
                <a:lnTo>
                  <a:pt x="527222" y="431428"/>
                </a:lnTo>
                <a:lnTo>
                  <a:pt x="527297" y="429616"/>
                </a:lnTo>
                <a:lnTo>
                  <a:pt x="98871" y="429616"/>
                </a:lnTo>
                <a:lnTo>
                  <a:pt x="98337" y="429197"/>
                </a:lnTo>
                <a:lnTo>
                  <a:pt x="205925" y="301034"/>
                </a:lnTo>
                <a:lnTo>
                  <a:pt x="215738" y="290665"/>
                </a:lnTo>
                <a:lnTo>
                  <a:pt x="220777" y="283348"/>
                </a:lnTo>
                <a:lnTo>
                  <a:pt x="222633" y="275607"/>
                </a:lnTo>
                <a:lnTo>
                  <a:pt x="222898" y="263967"/>
                </a:lnTo>
                <a:lnTo>
                  <a:pt x="220246" y="249978"/>
                </a:lnTo>
                <a:lnTo>
                  <a:pt x="214412" y="238223"/>
                </a:lnTo>
                <a:lnTo>
                  <a:pt x="208577" y="230125"/>
                </a:lnTo>
                <a:lnTo>
                  <a:pt x="205925" y="227109"/>
                </a:lnTo>
                <a:lnTo>
                  <a:pt x="98337" y="98893"/>
                </a:lnTo>
                <a:lnTo>
                  <a:pt x="98818" y="98390"/>
                </a:lnTo>
                <a:lnTo>
                  <a:pt x="527294" y="98390"/>
                </a:lnTo>
                <a:lnTo>
                  <a:pt x="527221" y="96645"/>
                </a:lnTo>
                <a:lnTo>
                  <a:pt x="515842" y="77114"/>
                </a:lnTo>
                <a:lnTo>
                  <a:pt x="504900" y="69344"/>
                </a:lnTo>
                <a:lnTo>
                  <a:pt x="458587" y="69344"/>
                </a:lnTo>
                <a:lnTo>
                  <a:pt x="69238" y="69313"/>
                </a:lnTo>
                <a:lnTo>
                  <a:pt x="56697" y="64135"/>
                </a:lnTo>
                <a:lnTo>
                  <a:pt x="42341" y="62604"/>
                </a:lnTo>
                <a:close/>
              </a:path>
              <a:path w="528319" h="528319">
                <a:moveTo>
                  <a:pt x="263902" y="305096"/>
                </a:moveTo>
                <a:lnTo>
                  <a:pt x="249885" y="307737"/>
                </a:lnTo>
                <a:lnTo>
                  <a:pt x="238118" y="313546"/>
                </a:lnTo>
                <a:lnTo>
                  <a:pt x="230018" y="319356"/>
                </a:lnTo>
                <a:lnTo>
                  <a:pt x="227003" y="321996"/>
                </a:lnTo>
                <a:lnTo>
                  <a:pt x="98871" y="429616"/>
                </a:lnTo>
                <a:lnTo>
                  <a:pt x="429101" y="429616"/>
                </a:lnTo>
                <a:lnTo>
                  <a:pt x="300875" y="321996"/>
                </a:lnTo>
                <a:lnTo>
                  <a:pt x="290567" y="312226"/>
                </a:lnTo>
                <a:lnTo>
                  <a:pt x="283280" y="307209"/>
                </a:lnTo>
                <a:lnTo>
                  <a:pt x="275547" y="305360"/>
                </a:lnTo>
                <a:lnTo>
                  <a:pt x="263902" y="305096"/>
                </a:lnTo>
                <a:close/>
              </a:path>
              <a:path w="528319" h="528319">
                <a:moveTo>
                  <a:pt x="527299" y="98506"/>
                </a:moveTo>
                <a:lnTo>
                  <a:pt x="429018" y="98506"/>
                </a:lnTo>
                <a:lnTo>
                  <a:pt x="429552" y="98935"/>
                </a:lnTo>
                <a:lnTo>
                  <a:pt x="321911" y="227109"/>
                </a:lnTo>
                <a:lnTo>
                  <a:pt x="312147" y="237446"/>
                </a:lnTo>
                <a:lnTo>
                  <a:pt x="307133" y="244739"/>
                </a:lnTo>
                <a:lnTo>
                  <a:pt x="305285" y="252453"/>
                </a:lnTo>
                <a:lnTo>
                  <a:pt x="305021" y="264050"/>
                </a:lnTo>
                <a:lnTo>
                  <a:pt x="307660" y="278090"/>
                </a:lnTo>
                <a:lnTo>
                  <a:pt x="313492" y="289921"/>
                </a:lnTo>
                <a:lnTo>
                  <a:pt x="319272" y="298008"/>
                </a:lnTo>
                <a:lnTo>
                  <a:pt x="321911" y="301034"/>
                </a:lnTo>
                <a:lnTo>
                  <a:pt x="429552" y="429166"/>
                </a:lnTo>
                <a:lnTo>
                  <a:pt x="429101" y="429616"/>
                </a:lnTo>
                <a:lnTo>
                  <a:pt x="527297" y="429616"/>
                </a:lnTo>
                <a:lnTo>
                  <a:pt x="527958" y="413641"/>
                </a:lnTo>
                <a:lnTo>
                  <a:pt x="522727" y="397950"/>
                </a:lnTo>
                <a:lnTo>
                  <a:pt x="516206" y="384717"/>
                </a:lnTo>
                <a:lnTo>
                  <a:pt x="501040" y="347675"/>
                </a:lnTo>
                <a:lnTo>
                  <a:pt x="492869" y="316915"/>
                </a:lnTo>
                <a:lnTo>
                  <a:pt x="489549" y="289885"/>
                </a:lnTo>
                <a:lnTo>
                  <a:pt x="488924" y="263967"/>
                </a:lnTo>
                <a:lnTo>
                  <a:pt x="489548" y="238223"/>
                </a:lnTo>
                <a:lnTo>
                  <a:pt x="492872" y="211113"/>
                </a:lnTo>
                <a:lnTo>
                  <a:pt x="501043" y="180370"/>
                </a:lnTo>
                <a:lnTo>
                  <a:pt x="516235" y="143300"/>
                </a:lnTo>
                <a:lnTo>
                  <a:pt x="522738" y="130089"/>
                </a:lnTo>
                <a:lnTo>
                  <a:pt x="527960" y="114420"/>
                </a:lnTo>
                <a:lnTo>
                  <a:pt x="527299" y="98506"/>
                </a:lnTo>
                <a:close/>
              </a:path>
              <a:path w="528319" h="528319">
                <a:moveTo>
                  <a:pt x="527294" y="98390"/>
                </a:moveTo>
                <a:lnTo>
                  <a:pt x="98818" y="98390"/>
                </a:lnTo>
                <a:lnTo>
                  <a:pt x="227003" y="206021"/>
                </a:lnTo>
                <a:lnTo>
                  <a:pt x="237333" y="215809"/>
                </a:lnTo>
                <a:lnTo>
                  <a:pt x="244620" y="220836"/>
                </a:lnTo>
                <a:lnTo>
                  <a:pt x="252323" y="222688"/>
                </a:lnTo>
                <a:lnTo>
                  <a:pt x="263902" y="222952"/>
                </a:lnTo>
                <a:lnTo>
                  <a:pt x="277980" y="220307"/>
                </a:lnTo>
                <a:lnTo>
                  <a:pt x="289767" y="214486"/>
                </a:lnTo>
                <a:lnTo>
                  <a:pt x="297865" y="208666"/>
                </a:lnTo>
                <a:lnTo>
                  <a:pt x="300875" y="206021"/>
                </a:lnTo>
                <a:lnTo>
                  <a:pt x="429018" y="98506"/>
                </a:lnTo>
                <a:lnTo>
                  <a:pt x="527299" y="98506"/>
                </a:lnTo>
                <a:close/>
              </a:path>
              <a:path w="528319" h="528319">
                <a:moveTo>
                  <a:pt x="485503" y="62608"/>
                </a:moveTo>
                <a:lnTo>
                  <a:pt x="471141" y="64149"/>
                </a:lnTo>
                <a:lnTo>
                  <a:pt x="458587" y="69344"/>
                </a:lnTo>
                <a:lnTo>
                  <a:pt x="504900" y="69344"/>
                </a:lnTo>
                <a:lnTo>
                  <a:pt x="500719" y="66377"/>
                </a:lnTo>
                <a:lnTo>
                  <a:pt x="485503" y="62608"/>
                </a:lnTo>
                <a:close/>
              </a:path>
              <a:path w="528319" h="528319">
                <a:moveTo>
                  <a:pt x="114315" y="0"/>
                </a:moveTo>
                <a:lnTo>
                  <a:pt x="96555" y="727"/>
                </a:lnTo>
                <a:lnTo>
                  <a:pt x="77028" y="12089"/>
                </a:lnTo>
                <a:lnTo>
                  <a:pt x="66293" y="27220"/>
                </a:lnTo>
                <a:lnTo>
                  <a:pt x="62516" y="42452"/>
                </a:lnTo>
                <a:lnTo>
                  <a:pt x="64053" y="56817"/>
                </a:lnTo>
                <a:lnTo>
                  <a:pt x="69238" y="69313"/>
                </a:lnTo>
                <a:lnTo>
                  <a:pt x="458601" y="69313"/>
                </a:lnTo>
                <a:lnTo>
                  <a:pt x="463826" y="56804"/>
                </a:lnTo>
                <a:lnTo>
                  <a:pt x="465374" y="42448"/>
                </a:lnTo>
                <a:lnTo>
                  <a:pt x="464519" y="39000"/>
                </a:lnTo>
                <a:lnTo>
                  <a:pt x="263902" y="39000"/>
                </a:lnTo>
                <a:lnTo>
                  <a:pt x="238029" y="38374"/>
                </a:lnTo>
                <a:lnTo>
                  <a:pt x="210999" y="35063"/>
                </a:lnTo>
                <a:lnTo>
                  <a:pt x="180250" y="26914"/>
                </a:lnTo>
                <a:lnTo>
                  <a:pt x="143215" y="11775"/>
                </a:lnTo>
                <a:lnTo>
                  <a:pt x="129978" y="5238"/>
                </a:lnTo>
                <a:lnTo>
                  <a:pt x="114315" y="0"/>
                </a:lnTo>
                <a:close/>
              </a:path>
              <a:path w="528319" h="528319">
                <a:moveTo>
                  <a:pt x="413557" y="0"/>
                </a:moveTo>
                <a:lnTo>
                  <a:pt x="397879" y="5238"/>
                </a:lnTo>
                <a:lnTo>
                  <a:pt x="384653" y="11775"/>
                </a:lnTo>
                <a:lnTo>
                  <a:pt x="347596" y="26914"/>
                </a:lnTo>
                <a:lnTo>
                  <a:pt x="316852" y="35063"/>
                </a:lnTo>
                <a:lnTo>
                  <a:pt x="289821" y="38374"/>
                </a:lnTo>
                <a:lnTo>
                  <a:pt x="263902" y="39000"/>
                </a:lnTo>
                <a:lnTo>
                  <a:pt x="464519" y="39000"/>
                </a:lnTo>
                <a:lnTo>
                  <a:pt x="461597" y="27219"/>
                </a:lnTo>
                <a:lnTo>
                  <a:pt x="450849" y="12089"/>
                </a:lnTo>
                <a:lnTo>
                  <a:pt x="431333" y="727"/>
                </a:lnTo>
                <a:lnTo>
                  <a:pt x="413557" y="0"/>
                </a:lnTo>
                <a:close/>
              </a:path>
            </a:pathLst>
          </a:custGeom>
          <a:solidFill>
            <a:srgbClr val="CC0000"/>
          </a:solidFill>
        </p:spPr>
        <p:txBody>
          <a:bodyPr wrap="square" lIns="0" tIns="0" rIns="0" bIns="0" rtlCol="0"/>
          <a:lstStyle/>
          <a:p>
            <a:endParaRPr/>
          </a:p>
        </p:txBody>
      </p:sp>
      <p:sp>
        <p:nvSpPr>
          <p:cNvPr id="13" name="object 13"/>
          <p:cNvSpPr/>
          <p:nvPr/>
        </p:nvSpPr>
        <p:spPr>
          <a:xfrm>
            <a:off x="17882314" y="792618"/>
            <a:ext cx="1215390" cy="481965"/>
          </a:xfrm>
          <a:custGeom>
            <a:avLst/>
            <a:gdLst/>
            <a:ahLst/>
            <a:cxnLst/>
            <a:rect l="l" t="t" r="r" b="b"/>
            <a:pathLst>
              <a:path w="1215390" h="481965">
                <a:moveTo>
                  <a:pt x="2711" y="5084"/>
                </a:moveTo>
                <a:lnTo>
                  <a:pt x="3109" y="10142"/>
                </a:lnTo>
                <a:lnTo>
                  <a:pt x="14422" y="13586"/>
                </a:lnTo>
                <a:lnTo>
                  <a:pt x="23838" y="19848"/>
                </a:lnTo>
                <a:lnTo>
                  <a:pt x="35480" y="71496"/>
                </a:lnTo>
                <a:lnTo>
                  <a:pt x="36834" y="121655"/>
                </a:lnTo>
                <a:lnTo>
                  <a:pt x="37685" y="181612"/>
                </a:lnTo>
                <a:lnTo>
                  <a:pt x="38057" y="252036"/>
                </a:lnTo>
                <a:lnTo>
                  <a:pt x="37770" y="319228"/>
                </a:lnTo>
                <a:lnTo>
                  <a:pt x="36777" y="379066"/>
                </a:lnTo>
                <a:lnTo>
                  <a:pt x="35002" y="425035"/>
                </a:lnTo>
                <a:lnTo>
                  <a:pt x="20581" y="463374"/>
                </a:lnTo>
                <a:lnTo>
                  <a:pt x="293" y="470976"/>
                </a:lnTo>
                <a:lnTo>
                  <a:pt x="0" y="476243"/>
                </a:lnTo>
                <a:lnTo>
                  <a:pt x="247416" y="476201"/>
                </a:lnTo>
                <a:lnTo>
                  <a:pt x="284178" y="472045"/>
                </a:lnTo>
                <a:lnTo>
                  <a:pt x="320351" y="459845"/>
                </a:lnTo>
                <a:lnTo>
                  <a:pt x="321536" y="459159"/>
                </a:lnTo>
                <a:lnTo>
                  <a:pt x="183134" y="459159"/>
                </a:lnTo>
                <a:lnTo>
                  <a:pt x="149880" y="457322"/>
                </a:lnTo>
                <a:lnTo>
                  <a:pt x="122788" y="406212"/>
                </a:lnTo>
                <a:lnTo>
                  <a:pt x="122264" y="359848"/>
                </a:lnTo>
                <a:lnTo>
                  <a:pt x="122093" y="319228"/>
                </a:lnTo>
                <a:lnTo>
                  <a:pt x="122031" y="236742"/>
                </a:lnTo>
                <a:lnTo>
                  <a:pt x="122288" y="172434"/>
                </a:lnTo>
                <a:lnTo>
                  <a:pt x="122770" y="114578"/>
                </a:lnTo>
                <a:lnTo>
                  <a:pt x="123461" y="69393"/>
                </a:lnTo>
                <a:lnTo>
                  <a:pt x="126144" y="31042"/>
                </a:lnTo>
                <a:lnTo>
                  <a:pt x="149796" y="22811"/>
                </a:lnTo>
                <a:lnTo>
                  <a:pt x="312006" y="22811"/>
                </a:lnTo>
                <a:lnTo>
                  <a:pt x="301032" y="17934"/>
                </a:lnTo>
                <a:lnTo>
                  <a:pt x="262100" y="8138"/>
                </a:lnTo>
                <a:lnTo>
                  <a:pt x="224982" y="5147"/>
                </a:lnTo>
                <a:lnTo>
                  <a:pt x="180032" y="5147"/>
                </a:lnTo>
                <a:lnTo>
                  <a:pt x="2711" y="5084"/>
                </a:lnTo>
                <a:close/>
              </a:path>
              <a:path w="1215390" h="481965">
                <a:moveTo>
                  <a:pt x="312006" y="22811"/>
                </a:moveTo>
                <a:lnTo>
                  <a:pt x="149796" y="22811"/>
                </a:lnTo>
                <a:lnTo>
                  <a:pt x="160752" y="22903"/>
                </a:lnTo>
                <a:lnTo>
                  <a:pt x="168608" y="23111"/>
                </a:lnTo>
                <a:lnTo>
                  <a:pt x="235534" y="32933"/>
                </a:lnTo>
                <a:lnTo>
                  <a:pt x="272698" y="50311"/>
                </a:lnTo>
                <a:lnTo>
                  <a:pt x="302312" y="75657"/>
                </a:lnTo>
                <a:lnTo>
                  <a:pt x="325029" y="107980"/>
                </a:lnTo>
                <a:lnTo>
                  <a:pt x="341506" y="146286"/>
                </a:lnTo>
                <a:lnTo>
                  <a:pt x="352400" y="189583"/>
                </a:lnTo>
                <a:lnTo>
                  <a:pt x="358348" y="236742"/>
                </a:lnTo>
                <a:lnTo>
                  <a:pt x="358287" y="239998"/>
                </a:lnTo>
                <a:lnTo>
                  <a:pt x="356726" y="302428"/>
                </a:lnTo>
                <a:lnTo>
                  <a:pt x="343429" y="356847"/>
                </a:lnTo>
                <a:lnTo>
                  <a:pt x="322024" y="399377"/>
                </a:lnTo>
                <a:lnTo>
                  <a:pt x="296062" y="429255"/>
                </a:lnTo>
                <a:lnTo>
                  <a:pt x="242363" y="453453"/>
                </a:lnTo>
                <a:lnTo>
                  <a:pt x="183134" y="459159"/>
                </a:lnTo>
                <a:lnTo>
                  <a:pt x="321536" y="459159"/>
                </a:lnTo>
                <a:lnTo>
                  <a:pt x="354634" y="439979"/>
                </a:lnTo>
                <a:lnTo>
                  <a:pt x="385637" y="412903"/>
                </a:lnTo>
                <a:lnTo>
                  <a:pt x="412103" y="378957"/>
                </a:lnTo>
                <a:lnTo>
                  <a:pt x="432688" y="338559"/>
                </a:lnTo>
                <a:lnTo>
                  <a:pt x="446067" y="292107"/>
                </a:lnTo>
                <a:lnTo>
                  <a:pt x="450918" y="239998"/>
                </a:lnTo>
                <a:lnTo>
                  <a:pt x="445316" y="181612"/>
                </a:lnTo>
                <a:lnTo>
                  <a:pt x="429452" y="132292"/>
                </a:lnTo>
                <a:lnTo>
                  <a:pt x="405209" y="91652"/>
                </a:lnTo>
                <a:lnTo>
                  <a:pt x="374470" y="59304"/>
                </a:lnTo>
                <a:lnTo>
                  <a:pt x="339116" y="34860"/>
                </a:lnTo>
                <a:lnTo>
                  <a:pt x="312006" y="22811"/>
                </a:lnTo>
                <a:close/>
              </a:path>
              <a:path w="1215390" h="481965">
                <a:moveTo>
                  <a:pt x="224202" y="5084"/>
                </a:moveTo>
                <a:lnTo>
                  <a:pt x="180032" y="5147"/>
                </a:lnTo>
                <a:lnTo>
                  <a:pt x="224982" y="5147"/>
                </a:lnTo>
                <a:lnTo>
                  <a:pt x="224202" y="5084"/>
                </a:lnTo>
                <a:close/>
              </a:path>
              <a:path w="1215390" h="481965">
                <a:moveTo>
                  <a:pt x="666314" y="5084"/>
                </a:moveTo>
                <a:lnTo>
                  <a:pt x="460352" y="5084"/>
                </a:lnTo>
                <a:lnTo>
                  <a:pt x="460708" y="9984"/>
                </a:lnTo>
                <a:lnTo>
                  <a:pt x="474812" y="13906"/>
                </a:lnTo>
                <a:lnTo>
                  <a:pt x="484720" y="23002"/>
                </a:lnTo>
                <a:lnTo>
                  <a:pt x="490502" y="38951"/>
                </a:lnTo>
                <a:lnTo>
                  <a:pt x="492225" y="63428"/>
                </a:lnTo>
                <a:lnTo>
                  <a:pt x="490540" y="422632"/>
                </a:lnTo>
                <a:lnTo>
                  <a:pt x="487912" y="444476"/>
                </a:lnTo>
                <a:lnTo>
                  <a:pt x="480648" y="458827"/>
                </a:lnTo>
                <a:lnTo>
                  <a:pt x="469676" y="467150"/>
                </a:lnTo>
                <a:lnTo>
                  <a:pt x="455923" y="470913"/>
                </a:lnTo>
                <a:lnTo>
                  <a:pt x="455661" y="476243"/>
                </a:lnTo>
                <a:lnTo>
                  <a:pt x="727946" y="476243"/>
                </a:lnTo>
                <a:lnTo>
                  <a:pt x="754593" y="474163"/>
                </a:lnTo>
                <a:lnTo>
                  <a:pt x="787388" y="465354"/>
                </a:lnTo>
                <a:lnTo>
                  <a:pt x="797801" y="459120"/>
                </a:lnTo>
                <a:lnTo>
                  <a:pt x="654295" y="459120"/>
                </a:lnTo>
                <a:lnTo>
                  <a:pt x="629738" y="458902"/>
                </a:lnTo>
                <a:lnTo>
                  <a:pt x="590307" y="455191"/>
                </a:lnTo>
                <a:lnTo>
                  <a:pt x="579322" y="433479"/>
                </a:lnTo>
                <a:lnTo>
                  <a:pt x="579519" y="401391"/>
                </a:lnTo>
                <a:lnTo>
                  <a:pt x="580484" y="322184"/>
                </a:lnTo>
                <a:lnTo>
                  <a:pt x="581737" y="247620"/>
                </a:lnTo>
                <a:lnTo>
                  <a:pt x="582712" y="193403"/>
                </a:lnTo>
                <a:lnTo>
                  <a:pt x="583741" y="138585"/>
                </a:lnTo>
                <a:lnTo>
                  <a:pt x="585647" y="40130"/>
                </a:lnTo>
                <a:lnTo>
                  <a:pt x="616762" y="21877"/>
                </a:lnTo>
                <a:lnTo>
                  <a:pt x="774715" y="21877"/>
                </a:lnTo>
                <a:lnTo>
                  <a:pt x="736555" y="9116"/>
                </a:lnTo>
                <a:lnTo>
                  <a:pt x="696644" y="5134"/>
                </a:lnTo>
                <a:lnTo>
                  <a:pt x="666314" y="5084"/>
                </a:lnTo>
                <a:close/>
              </a:path>
              <a:path w="1215390" h="481965">
                <a:moveTo>
                  <a:pt x="774715" y="21877"/>
                </a:moveTo>
                <a:lnTo>
                  <a:pt x="616762" y="21877"/>
                </a:lnTo>
                <a:lnTo>
                  <a:pt x="638409" y="22078"/>
                </a:lnTo>
                <a:lnTo>
                  <a:pt x="664235" y="24054"/>
                </a:lnTo>
                <a:lnTo>
                  <a:pt x="696397" y="34980"/>
                </a:lnTo>
                <a:lnTo>
                  <a:pt x="724522" y="63176"/>
                </a:lnTo>
                <a:lnTo>
                  <a:pt x="738239" y="116966"/>
                </a:lnTo>
                <a:lnTo>
                  <a:pt x="724714" y="173597"/>
                </a:lnTo>
                <a:lnTo>
                  <a:pt x="689049" y="205816"/>
                </a:lnTo>
                <a:lnTo>
                  <a:pt x="647915" y="220445"/>
                </a:lnTo>
                <a:lnTo>
                  <a:pt x="616766" y="224449"/>
                </a:lnTo>
                <a:lnTo>
                  <a:pt x="616222" y="228313"/>
                </a:lnTo>
                <a:lnTo>
                  <a:pt x="663048" y="234056"/>
                </a:lnTo>
                <a:lnTo>
                  <a:pt x="704099" y="247620"/>
                </a:lnTo>
                <a:lnTo>
                  <a:pt x="737440" y="271585"/>
                </a:lnTo>
                <a:lnTo>
                  <a:pt x="759538" y="308435"/>
                </a:lnTo>
                <a:lnTo>
                  <a:pt x="766856" y="360654"/>
                </a:lnTo>
                <a:lnTo>
                  <a:pt x="759172" y="404824"/>
                </a:lnTo>
                <a:lnTo>
                  <a:pt x="720340" y="448101"/>
                </a:lnTo>
                <a:lnTo>
                  <a:pt x="678289" y="458015"/>
                </a:lnTo>
                <a:lnTo>
                  <a:pt x="654295" y="459120"/>
                </a:lnTo>
                <a:lnTo>
                  <a:pt x="797801" y="459120"/>
                </a:lnTo>
                <a:lnTo>
                  <a:pt x="819789" y="445956"/>
                </a:lnTo>
                <a:lnTo>
                  <a:pt x="845254" y="412112"/>
                </a:lnTo>
                <a:lnTo>
                  <a:pt x="857240" y="359963"/>
                </a:lnTo>
                <a:lnTo>
                  <a:pt x="855313" y="332949"/>
                </a:lnTo>
                <a:lnTo>
                  <a:pt x="840792" y="294239"/>
                </a:lnTo>
                <a:lnTo>
                  <a:pt x="804315" y="254557"/>
                </a:lnTo>
                <a:lnTo>
                  <a:pt x="736522" y="224627"/>
                </a:lnTo>
                <a:lnTo>
                  <a:pt x="754695" y="215709"/>
                </a:lnTo>
                <a:lnTo>
                  <a:pt x="787456" y="193403"/>
                </a:lnTo>
                <a:lnTo>
                  <a:pt x="817482" y="156090"/>
                </a:lnTo>
                <a:lnTo>
                  <a:pt x="827451" y="102149"/>
                </a:lnTo>
                <a:lnTo>
                  <a:pt x="810591" y="51874"/>
                </a:lnTo>
                <a:lnTo>
                  <a:pt x="777415" y="22780"/>
                </a:lnTo>
                <a:lnTo>
                  <a:pt x="774715" y="21877"/>
                </a:lnTo>
                <a:close/>
              </a:path>
              <a:path w="1215390" h="481965">
                <a:moveTo>
                  <a:pt x="1135027" y="460757"/>
                </a:moveTo>
                <a:lnTo>
                  <a:pt x="895991" y="460757"/>
                </a:lnTo>
                <a:lnTo>
                  <a:pt x="903616" y="461950"/>
                </a:lnTo>
                <a:lnTo>
                  <a:pt x="942191" y="472471"/>
                </a:lnTo>
                <a:lnTo>
                  <a:pt x="966762" y="478034"/>
                </a:lnTo>
                <a:lnTo>
                  <a:pt x="987872" y="480490"/>
                </a:lnTo>
                <a:lnTo>
                  <a:pt x="1016063" y="481687"/>
                </a:lnTo>
                <a:lnTo>
                  <a:pt x="1069565" y="479493"/>
                </a:lnTo>
                <a:lnTo>
                  <a:pt x="1116428" y="469362"/>
                </a:lnTo>
                <a:lnTo>
                  <a:pt x="1135027" y="460757"/>
                </a:lnTo>
                <a:close/>
              </a:path>
              <a:path w="1215390" h="481965">
                <a:moveTo>
                  <a:pt x="878245" y="381303"/>
                </a:moveTo>
                <a:lnTo>
                  <a:pt x="878004" y="471908"/>
                </a:lnTo>
                <a:lnTo>
                  <a:pt x="883313" y="471625"/>
                </a:lnTo>
                <a:lnTo>
                  <a:pt x="886898" y="465827"/>
                </a:lnTo>
                <a:lnTo>
                  <a:pt x="890771" y="462126"/>
                </a:lnTo>
                <a:lnTo>
                  <a:pt x="895991" y="460757"/>
                </a:lnTo>
                <a:lnTo>
                  <a:pt x="1135027" y="460757"/>
                </a:lnTo>
                <a:lnTo>
                  <a:pt x="1136545" y="460055"/>
                </a:lnTo>
                <a:lnTo>
                  <a:pt x="1006220" y="460055"/>
                </a:lnTo>
                <a:lnTo>
                  <a:pt x="965552" y="455395"/>
                </a:lnTo>
                <a:lnTo>
                  <a:pt x="915741" y="432656"/>
                </a:lnTo>
                <a:lnTo>
                  <a:pt x="888162" y="399950"/>
                </a:lnTo>
                <a:lnTo>
                  <a:pt x="883439" y="381596"/>
                </a:lnTo>
                <a:lnTo>
                  <a:pt x="878245" y="381303"/>
                </a:lnTo>
                <a:close/>
              </a:path>
              <a:path w="1215390" h="481965">
                <a:moveTo>
                  <a:pt x="1073947" y="0"/>
                </a:moveTo>
                <a:lnTo>
                  <a:pt x="993393" y="4066"/>
                </a:lnTo>
                <a:lnTo>
                  <a:pt x="952115" y="15690"/>
                </a:lnTo>
                <a:lnTo>
                  <a:pt x="916194" y="37334"/>
                </a:lnTo>
                <a:lnTo>
                  <a:pt x="889240" y="71349"/>
                </a:lnTo>
                <a:lnTo>
                  <a:pt x="874863" y="120086"/>
                </a:lnTo>
                <a:lnTo>
                  <a:pt x="870922" y="159367"/>
                </a:lnTo>
                <a:lnTo>
                  <a:pt x="874121" y="183187"/>
                </a:lnTo>
                <a:lnTo>
                  <a:pt x="918181" y="223067"/>
                </a:lnTo>
                <a:lnTo>
                  <a:pt x="957883" y="246829"/>
                </a:lnTo>
                <a:lnTo>
                  <a:pt x="1005174" y="263194"/>
                </a:lnTo>
                <a:lnTo>
                  <a:pt x="1050363" y="275275"/>
                </a:lnTo>
                <a:lnTo>
                  <a:pt x="1083757" y="286185"/>
                </a:lnTo>
                <a:lnTo>
                  <a:pt x="1107860" y="304251"/>
                </a:lnTo>
                <a:lnTo>
                  <a:pt x="1120574" y="326549"/>
                </a:lnTo>
                <a:lnTo>
                  <a:pt x="1125217" y="348705"/>
                </a:lnTo>
                <a:lnTo>
                  <a:pt x="1125107" y="366340"/>
                </a:lnTo>
                <a:lnTo>
                  <a:pt x="1112300" y="410011"/>
                </a:lnTo>
                <a:lnTo>
                  <a:pt x="1086144" y="439183"/>
                </a:lnTo>
                <a:lnTo>
                  <a:pt x="1049749" y="455363"/>
                </a:lnTo>
                <a:lnTo>
                  <a:pt x="1006220" y="460055"/>
                </a:lnTo>
                <a:lnTo>
                  <a:pt x="1136545" y="460055"/>
                </a:lnTo>
                <a:lnTo>
                  <a:pt x="1155544" y="451264"/>
                </a:lnTo>
                <a:lnTo>
                  <a:pt x="1185808" y="425170"/>
                </a:lnTo>
                <a:lnTo>
                  <a:pt x="1206114" y="391050"/>
                </a:lnTo>
                <a:lnTo>
                  <a:pt x="1215355" y="348875"/>
                </a:lnTo>
                <a:lnTo>
                  <a:pt x="1210454" y="292006"/>
                </a:lnTo>
                <a:lnTo>
                  <a:pt x="1190287" y="251572"/>
                </a:lnTo>
                <a:lnTo>
                  <a:pt x="1160767" y="224539"/>
                </a:lnTo>
                <a:lnTo>
                  <a:pt x="1097303" y="198541"/>
                </a:lnTo>
                <a:lnTo>
                  <a:pt x="1075181" y="193508"/>
                </a:lnTo>
                <a:lnTo>
                  <a:pt x="1029142" y="181256"/>
                </a:lnTo>
                <a:lnTo>
                  <a:pt x="993566" y="165878"/>
                </a:lnTo>
                <a:lnTo>
                  <a:pt x="970713" y="142610"/>
                </a:lnTo>
                <a:lnTo>
                  <a:pt x="962839" y="106694"/>
                </a:lnTo>
                <a:lnTo>
                  <a:pt x="969543" y="74169"/>
                </a:lnTo>
                <a:lnTo>
                  <a:pt x="989776" y="45656"/>
                </a:lnTo>
                <a:lnTo>
                  <a:pt x="1024545" y="26123"/>
                </a:lnTo>
                <a:lnTo>
                  <a:pt x="1074857" y="20539"/>
                </a:lnTo>
                <a:lnTo>
                  <a:pt x="1185522" y="20539"/>
                </a:lnTo>
                <a:lnTo>
                  <a:pt x="1185431" y="15984"/>
                </a:lnTo>
                <a:lnTo>
                  <a:pt x="1163011" y="15984"/>
                </a:lnTo>
                <a:lnTo>
                  <a:pt x="1150551" y="12613"/>
                </a:lnTo>
                <a:lnTo>
                  <a:pt x="1120314" y="5079"/>
                </a:lnTo>
                <a:lnTo>
                  <a:pt x="1098346" y="1265"/>
                </a:lnTo>
                <a:lnTo>
                  <a:pt x="1073947" y="0"/>
                </a:lnTo>
                <a:close/>
              </a:path>
              <a:path w="1215390" h="481965">
                <a:moveTo>
                  <a:pt x="1185522" y="20539"/>
                </a:moveTo>
                <a:lnTo>
                  <a:pt x="1074857" y="20539"/>
                </a:lnTo>
                <a:lnTo>
                  <a:pt x="1118133" y="28098"/>
                </a:lnTo>
                <a:lnTo>
                  <a:pt x="1149862" y="43939"/>
                </a:lnTo>
                <a:lnTo>
                  <a:pt x="1170829" y="65532"/>
                </a:lnTo>
                <a:lnTo>
                  <a:pt x="1181817" y="90349"/>
                </a:lnTo>
                <a:lnTo>
                  <a:pt x="1186916" y="90422"/>
                </a:lnTo>
                <a:lnTo>
                  <a:pt x="1185522" y="20539"/>
                </a:lnTo>
                <a:close/>
              </a:path>
              <a:path w="1215390" h="481965">
                <a:moveTo>
                  <a:pt x="1185241" y="6456"/>
                </a:moveTo>
                <a:lnTo>
                  <a:pt x="1180717" y="6498"/>
                </a:lnTo>
                <a:lnTo>
                  <a:pt x="1179430" y="8068"/>
                </a:lnTo>
                <a:lnTo>
                  <a:pt x="1177451" y="10676"/>
                </a:lnTo>
                <a:lnTo>
                  <a:pt x="1173440" y="12047"/>
                </a:lnTo>
                <a:lnTo>
                  <a:pt x="1163011" y="15984"/>
                </a:lnTo>
                <a:lnTo>
                  <a:pt x="1185431" y="15984"/>
                </a:lnTo>
                <a:lnTo>
                  <a:pt x="1185241" y="6456"/>
                </a:lnTo>
                <a:close/>
              </a:path>
            </a:pathLst>
          </a:custGeom>
          <a:solidFill>
            <a:srgbClr val="000000"/>
          </a:solidFill>
        </p:spPr>
        <p:txBody>
          <a:bodyPr wrap="square" lIns="0" tIns="0" rIns="0" bIns="0" rtlCol="0"/>
          <a:lstStyle/>
          <a:p>
            <a:endParaRPr/>
          </a:p>
        </p:txBody>
      </p:sp>
      <p:sp>
        <p:nvSpPr>
          <p:cNvPr id="14" name="object 14"/>
          <p:cNvSpPr txBox="1"/>
          <p:nvPr/>
        </p:nvSpPr>
        <p:spPr>
          <a:xfrm>
            <a:off x="1003477" y="10631803"/>
            <a:ext cx="15755619" cy="320675"/>
          </a:xfrm>
          <a:prstGeom prst="rect">
            <a:avLst/>
          </a:prstGeom>
        </p:spPr>
        <p:txBody>
          <a:bodyPr vert="horz" wrap="square" lIns="0" tIns="21590" rIns="0" bIns="0" rtlCol="0">
            <a:spAutoFit/>
          </a:bodyPr>
          <a:lstStyle/>
          <a:p>
            <a:pPr marL="12700" marR="5080">
              <a:lnSpc>
                <a:spcPct val="100000"/>
              </a:lnSpc>
              <a:spcBef>
                <a:spcPts val="170"/>
              </a:spcBef>
            </a:pP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 the</a:t>
            </a:r>
            <a:r>
              <a:rPr sz="900" spc="-5" dirty="0">
                <a:solidFill>
                  <a:srgbClr val="4D4D4D"/>
                </a:solidFill>
                <a:latin typeface="Open Sans"/>
                <a:cs typeface="Open Sans"/>
              </a:rPr>
              <a:t> </a:t>
            </a:r>
            <a:r>
              <a:rPr sz="900" dirty="0">
                <a:solidFill>
                  <a:srgbClr val="4D4D4D"/>
                </a:solidFill>
                <a:latin typeface="Open Sans"/>
                <a:cs typeface="Open Sans"/>
              </a:rPr>
              <a:t>Glossary for</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deﬁnition of</a:t>
            </a:r>
            <a:r>
              <a:rPr sz="900" spc="-5" dirty="0">
                <a:solidFill>
                  <a:srgbClr val="4D4D4D"/>
                </a:solidFill>
                <a:latin typeface="Open Sans"/>
                <a:cs typeface="Open Sans"/>
              </a:rPr>
              <a:t> </a:t>
            </a:r>
            <a:r>
              <a:rPr sz="900" dirty="0">
                <a:solidFill>
                  <a:srgbClr val="4D4D4D"/>
                </a:solidFill>
                <a:latin typeface="Open Sans"/>
                <a:cs typeface="Open Sans"/>
              </a:rPr>
              <a:t>the terms</a:t>
            </a:r>
            <a:r>
              <a:rPr sz="900" spc="-5" dirty="0">
                <a:solidFill>
                  <a:srgbClr val="4D4D4D"/>
                </a:solidFill>
                <a:latin typeface="Open Sans"/>
                <a:cs typeface="Open Sans"/>
              </a:rPr>
              <a:t> </a:t>
            </a:r>
            <a:r>
              <a:rPr sz="900" dirty="0">
                <a:solidFill>
                  <a:srgbClr val="4D4D4D"/>
                </a:solidFill>
                <a:latin typeface="Open Sans"/>
                <a:cs typeface="Open Sans"/>
              </a:rPr>
              <a:t>used in</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publication.</a:t>
            </a:r>
            <a:r>
              <a:rPr sz="900" spc="229"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information contained</a:t>
            </a:r>
            <a:r>
              <a:rPr sz="900" spc="-5" dirty="0">
                <a:solidFill>
                  <a:srgbClr val="4D4D4D"/>
                </a:solidFill>
                <a:latin typeface="Open Sans"/>
                <a:cs typeface="Open Sans"/>
              </a:rPr>
              <a:t> </a:t>
            </a:r>
            <a:r>
              <a:rPr sz="900" dirty="0">
                <a:solidFill>
                  <a:srgbClr val="4D4D4D"/>
                </a:solidFill>
                <a:latin typeface="Open Sans"/>
                <a:cs typeface="Open Sans"/>
              </a:rPr>
              <a:t>in this</a:t>
            </a:r>
            <a:r>
              <a:rPr sz="900" spc="-5" dirty="0">
                <a:solidFill>
                  <a:srgbClr val="4D4D4D"/>
                </a:solidFill>
                <a:latin typeface="Open Sans"/>
                <a:cs typeface="Open Sans"/>
              </a:rPr>
              <a:t> </a:t>
            </a:r>
            <a:r>
              <a:rPr sz="900" dirty="0">
                <a:solidFill>
                  <a:srgbClr val="4D4D4D"/>
                </a:solidFill>
                <a:latin typeface="Open Sans"/>
                <a:cs typeface="Open Sans"/>
              </a:rPr>
              <a:t>document is</a:t>
            </a:r>
            <a:r>
              <a:rPr sz="900" spc="-5" dirty="0">
                <a:solidFill>
                  <a:srgbClr val="4D4D4D"/>
                </a:solidFill>
                <a:latin typeface="Open Sans"/>
                <a:cs typeface="Open Sans"/>
              </a:rPr>
              <a:t> </a:t>
            </a:r>
            <a:r>
              <a:rPr sz="900" dirty="0">
                <a:solidFill>
                  <a:srgbClr val="4D4D4D"/>
                </a:solidFill>
                <a:latin typeface="Open Sans"/>
                <a:cs typeface="Open Sans"/>
              </a:rPr>
              <a:t>intended</a:t>
            </a:r>
            <a:r>
              <a:rPr sz="900" spc="-5" dirty="0">
                <a:solidFill>
                  <a:srgbClr val="4D4D4D"/>
                </a:solidFill>
                <a:latin typeface="Open Sans"/>
                <a:cs typeface="Open Sans"/>
              </a:rPr>
              <a:t> </a:t>
            </a:r>
            <a:r>
              <a:rPr sz="900" dirty="0">
                <a:solidFill>
                  <a:srgbClr val="4D4D4D"/>
                </a:solidFill>
                <a:latin typeface="Open Sans"/>
                <a:cs typeface="Open Sans"/>
              </a:rPr>
              <a:t>only for</a:t>
            </a:r>
            <a:r>
              <a:rPr sz="900" spc="-5" dirty="0">
                <a:solidFill>
                  <a:srgbClr val="4D4D4D"/>
                </a:solidFill>
                <a:latin typeface="Open Sans"/>
                <a:cs typeface="Open Sans"/>
              </a:rPr>
              <a:t> </a:t>
            </a:r>
            <a:r>
              <a:rPr sz="900" dirty="0">
                <a:solidFill>
                  <a:srgbClr val="4D4D4D"/>
                </a:solidFill>
                <a:latin typeface="Open Sans"/>
                <a:cs typeface="Open Sans"/>
              </a:rPr>
              <a:t>use by</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person to</a:t>
            </a:r>
            <a:r>
              <a:rPr sz="900" spc="-5" dirty="0">
                <a:solidFill>
                  <a:srgbClr val="4D4D4D"/>
                </a:solidFill>
                <a:latin typeface="Open Sans"/>
                <a:cs typeface="Open Sans"/>
              </a:rPr>
              <a:t> </a:t>
            </a:r>
            <a:r>
              <a:rPr sz="900" dirty="0">
                <a:solidFill>
                  <a:srgbClr val="4D4D4D"/>
                </a:solidFill>
                <a:latin typeface="Open Sans"/>
                <a:cs typeface="Open Sans"/>
              </a:rPr>
              <a:t>whom it</a:t>
            </a:r>
            <a:r>
              <a:rPr sz="900" spc="-5" dirty="0">
                <a:solidFill>
                  <a:srgbClr val="4D4D4D"/>
                </a:solidFill>
                <a:latin typeface="Open Sans"/>
                <a:cs typeface="Open Sans"/>
              </a:rPr>
              <a:t> </a:t>
            </a:r>
            <a:r>
              <a:rPr sz="900" dirty="0">
                <a:solidFill>
                  <a:srgbClr val="4D4D4D"/>
                </a:solidFill>
                <a:latin typeface="Open Sans"/>
                <a:cs typeface="Open Sans"/>
              </a:rPr>
              <a:t>has been</a:t>
            </a:r>
            <a:r>
              <a:rPr sz="900" spc="-5" dirty="0">
                <a:solidFill>
                  <a:srgbClr val="4D4D4D"/>
                </a:solidFill>
                <a:latin typeface="Open Sans"/>
                <a:cs typeface="Open Sans"/>
              </a:rPr>
              <a:t> </a:t>
            </a:r>
            <a:r>
              <a:rPr sz="900" dirty="0">
                <a:solidFill>
                  <a:srgbClr val="4D4D4D"/>
                </a:solidFill>
                <a:latin typeface="Open Sans"/>
                <a:cs typeface="Open Sans"/>
              </a:rPr>
              <a:t>delivered</a:t>
            </a:r>
            <a:r>
              <a:rPr sz="900" spc="-5" dirty="0">
                <a:solidFill>
                  <a:srgbClr val="4D4D4D"/>
                </a:solidFill>
                <a:latin typeface="Open Sans"/>
                <a:cs typeface="Open Sans"/>
              </a:rPr>
              <a:t> </a:t>
            </a:r>
            <a:r>
              <a:rPr sz="900" dirty="0">
                <a:solidFill>
                  <a:srgbClr val="4D4D4D"/>
                </a:solidFill>
                <a:latin typeface="Open Sans"/>
                <a:cs typeface="Open Sans"/>
              </a:rPr>
              <a:t>and should</a:t>
            </a:r>
            <a:r>
              <a:rPr sz="900" spc="-5" dirty="0">
                <a:solidFill>
                  <a:srgbClr val="4D4D4D"/>
                </a:solidFill>
                <a:latin typeface="Open Sans"/>
                <a:cs typeface="Open Sans"/>
              </a:rPr>
              <a:t> </a:t>
            </a:r>
            <a:r>
              <a:rPr sz="900" dirty="0">
                <a:solidFill>
                  <a:srgbClr val="4D4D4D"/>
                </a:solidFill>
                <a:latin typeface="Open Sans"/>
                <a:cs typeface="Open Sans"/>
              </a:rPr>
              <a:t>not be</a:t>
            </a:r>
            <a:r>
              <a:rPr sz="900" spc="-5" dirty="0">
                <a:solidFill>
                  <a:srgbClr val="4D4D4D"/>
                </a:solidFill>
                <a:latin typeface="Open Sans"/>
                <a:cs typeface="Open Sans"/>
              </a:rPr>
              <a:t> </a:t>
            </a:r>
            <a:r>
              <a:rPr sz="900" dirty="0">
                <a:solidFill>
                  <a:srgbClr val="4D4D4D"/>
                </a:solidFill>
                <a:latin typeface="Open Sans"/>
                <a:cs typeface="Open Sans"/>
              </a:rPr>
              <a:t>disseminated</a:t>
            </a:r>
            <a:r>
              <a:rPr sz="900" spc="-5" dirty="0">
                <a:solidFill>
                  <a:srgbClr val="4D4D4D"/>
                </a:solidFill>
                <a:latin typeface="Open Sans"/>
                <a:cs typeface="Open Sans"/>
              </a:rPr>
              <a:t> </a:t>
            </a:r>
            <a:r>
              <a:rPr sz="900" dirty="0">
                <a:solidFill>
                  <a:srgbClr val="4D4D4D"/>
                </a:solidFill>
                <a:latin typeface="Open Sans"/>
                <a:cs typeface="Open Sans"/>
              </a:rPr>
              <a:t>or distributed</a:t>
            </a:r>
            <a:r>
              <a:rPr sz="900" spc="-5" dirty="0">
                <a:solidFill>
                  <a:srgbClr val="4D4D4D"/>
                </a:solidFill>
                <a:latin typeface="Open Sans"/>
                <a:cs typeface="Open Sans"/>
              </a:rPr>
              <a:t> </a:t>
            </a:r>
            <a:r>
              <a:rPr sz="900" dirty="0">
                <a:solidFill>
                  <a:srgbClr val="4D4D4D"/>
                </a:solidFill>
                <a:latin typeface="Open Sans"/>
                <a:cs typeface="Open Sans"/>
              </a:rPr>
              <a:t>to third</a:t>
            </a:r>
            <a:r>
              <a:rPr sz="900" spc="-5" dirty="0">
                <a:solidFill>
                  <a:srgbClr val="4D4D4D"/>
                </a:solidFill>
                <a:latin typeface="Open Sans"/>
                <a:cs typeface="Open Sans"/>
              </a:rPr>
              <a:t> </a:t>
            </a:r>
            <a:r>
              <a:rPr sz="900" dirty="0">
                <a:solidFill>
                  <a:srgbClr val="4D4D4D"/>
                </a:solidFill>
                <a:latin typeface="Open Sans"/>
                <a:cs typeface="Open Sans"/>
              </a:rPr>
              <a:t>parties without</a:t>
            </a:r>
            <a:r>
              <a:rPr sz="900" spc="-5" dirty="0">
                <a:solidFill>
                  <a:srgbClr val="4D4D4D"/>
                </a:solidFill>
                <a:latin typeface="Open Sans"/>
                <a:cs typeface="Open Sans"/>
              </a:rPr>
              <a:t> </a:t>
            </a:r>
            <a:r>
              <a:rPr sz="900" dirty="0">
                <a:solidFill>
                  <a:srgbClr val="4D4D4D"/>
                </a:solidFill>
                <a:latin typeface="Open Sans"/>
                <a:cs typeface="Open Sans"/>
              </a:rPr>
              <a:t>our</a:t>
            </a:r>
            <a:r>
              <a:rPr sz="900" spc="-5" dirty="0">
                <a:solidFill>
                  <a:srgbClr val="4D4D4D"/>
                </a:solidFill>
                <a:latin typeface="Open Sans"/>
                <a:cs typeface="Open Sans"/>
              </a:rPr>
              <a:t> </a:t>
            </a:r>
            <a:r>
              <a:rPr sz="900" dirty="0">
                <a:solidFill>
                  <a:srgbClr val="4D4D4D"/>
                </a:solidFill>
                <a:latin typeface="Open Sans"/>
                <a:cs typeface="Open Sans"/>
              </a:rPr>
              <a:t>prior written</a:t>
            </a:r>
            <a:r>
              <a:rPr sz="900" spc="-5" dirty="0">
                <a:solidFill>
                  <a:srgbClr val="4D4D4D"/>
                </a:solidFill>
                <a:latin typeface="Open Sans"/>
                <a:cs typeface="Open Sans"/>
              </a:rPr>
              <a:t> </a:t>
            </a:r>
            <a:r>
              <a:rPr sz="900" spc="-10" dirty="0">
                <a:solidFill>
                  <a:srgbClr val="4D4D4D"/>
                </a:solidFill>
                <a:latin typeface="Open Sans"/>
                <a:cs typeface="Open Sans"/>
              </a:rPr>
              <a:t>consent. </a:t>
            </a:r>
            <a:r>
              <a:rPr sz="900" dirty="0">
                <a:solidFill>
                  <a:srgbClr val="4D4D4D"/>
                </a:solidFill>
                <a:latin typeface="Open Sans"/>
                <a:cs typeface="Open Sans"/>
              </a:rPr>
              <a:t>DBS</a:t>
            </a:r>
            <a:r>
              <a:rPr sz="900" spc="-20" dirty="0">
                <a:solidFill>
                  <a:srgbClr val="4D4D4D"/>
                </a:solidFill>
                <a:latin typeface="Open Sans"/>
                <a:cs typeface="Open Sans"/>
              </a:rPr>
              <a:t> </a:t>
            </a:r>
            <a:r>
              <a:rPr sz="900" dirty="0">
                <a:solidFill>
                  <a:srgbClr val="4D4D4D"/>
                </a:solidFill>
                <a:latin typeface="Open Sans"/>
                <a:cs typeface="Open Sans"/>
              </a:rPr>
              <a:t>accepts</a:t>
            </a:r>
            <a:r>
              <a:rPr sz="900" spc="-5" dirty="0">
                <a:solidFill>
                  <a:srgbClr val="4D4D4D"/>
                </a:solidFill>
                <a:latin typeface="Open Sans"/>
                <a:cs typeface="Open Sans"/>
              </a:rPr>
              <a:t> </a:t>
            </a:r>
            <a:r>
              <a:rPr sz="900" dirty="0">
                <a:solidFill>
                  <a:srgbClr val="4D4D4D"/>
                </a:solidFill>
                <a:latin typeface="Open Sans"/>
                <a:cs typeface="Open Sans"/>
              </a:rPr>
              <a:t>no</a:t>
            </a:r>
            <a:r>
              <a:rPr sz="900" spc="-5" dirty="0">
                <a:solidFill>
                  <a:srgbClr val="4D4D4D"/>
                </a:solidFill>
                <a:latin typeface="Open Sans"/>
                <a:cs typeface="Open Sans"/>
              </a:rPr>
              <a:t> </a:t>
            </a:r>
            <a:r>
              <a:rPr sz="900" dirty="0">
                <a:solidFill>
                  <a:srgbClr val="4D4D4D"/>
                </a:solidFill>
                <a:latin typeface="Open Sans"/>
                <a:cs typeface="Open Sans"/>
              </a:rPr>
              <a:t>liability</a:t>
            </a:r>
            <a:r>
              <a:rPr sz="900" spc="-5" dirty="0">
                <a:solidFill>
                  <a:srgbClr val="4D4D4D"/>
                </a:solidFill>
                <a:latin typeface="Open Sans"/>
                <a:cs typeface="Open Sans"/>
              </a:rPr>
              <a:t> </a:t>
            </a:r>
            <a:r>
              <a:rPr sz="900" dirty="0">
                <a:solidFill>
                  <a:srgbClr val="4D4D4D"/>
                </a:solidFill>
                <a:latin typeface="Open Sans"/>
                <a:cs typeface="Open Sans"/>
              </a:rPr>
              <a:t>whatsoever</a:t>
            </a:r>
            <a:r>
              <a:rPr sz="900" spc="-5" dirty="0">
                <a:solidFill>
                  <a:srgbClr val="4D4D4D"/>
                </a:solidFill>
                <a:latin typeface="Open Sans"/>
                <a:cs typeface="Open Sans"/>
              </a:rPr>
              <a:t> </a:t>
            </a:r>
            <a:r>
              <a:rPr sz="900" dirty="0">
                <a:solidFill>
                  <a:srgbClr val="4D4D4D"/>
                </a:solidFill>
                <a:latin typeface="Open Sans"/>
                <a:cs typeface="Open Sans"/>
              </a:rPr>
              <a:t>with</a:t>
            </a:r>
            <a:r>
              <a:rPr sz="900" spc="-5" dirty="0">
                <a:solidFill>
                  <a:srgbClr val="4D4D4D"/>
                </a:solidFill>
                <a:latin typeface="Open Sans"/>
                <a:cs typeface="Open Sans"/>
              </a:rPr>
              <a:t> </a:t>
            </a:r>
            <a:r>
              <a:rPr sz="900" dirty="0">
                <a:solidFill>
                  <a:srgbClr val="4D4D4D"/>
                </a:solidFill>
                <a:latin typeface="Open Sans"/>
                <a:cs typeface="Open Sans"/>
              </a:rPr>
              <a:t>respect</a:t>
            </a:r>
            <a:r>
              <a:rPr sz="900" spc="-10" dirty="0">
                <a:solidFill>
                  <a:srgbClr val="4D4D4D"/>
                </a:solidFill>
                <a:latin typeface="Open Sans"/>
                <a:cs typeface="Open Sans"/>
              </a:rPr>
              <a:t> </a:t>
            </a:r>
            <a:r>
              <a:rPr sz="900" dirty="0">
                <a:solidFill>
                  <a:srgbClr val="4D4D4D"/>
                </a:solidFill>
                <a:latin typeface="Open Sans"/>
                <a:cs typeface="Open Sans"/>
              </a:rPr>
              <a:t>to</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use</a:t>
            </a:r>
            <a:r>
              <a:rPr sz="900" spc="-5" dirty="0">
                <a:solidFill>
                  <a:srgbClr val="4D4D4D"/>
                </a:solidFill>
                <a:latin typeface="Open Sans"/>
                <a:cs typeface="Open Sans"/>
              </a:rPr>
              <a:t> </a:t>
            </a:r>
            <a:r>
              <a:rPr sz="900" dirty="0">
                <a:solidFill>
                  <a:srgbClr val="4D4D4D"/>
                </a:solidFill>
                <a:latin typeface="Open Sans"/>
                <a:cs typeface="Open Sans"/>
              </a:rPr>
              <a:t>of</a:t>
            </a:r>
            <a:r>
              <a:rPr sz="900" spc="-5"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10" dirty="0">
                <a:solidFill>
                  <a:srgbClr val="4D4D4D"/>
                </a:solidFill>
                <a:latin typeface="Open Sans"/>
                <a:cs typeface="Open Sans"/>
              </a:rPr>
              <a:t> </a:t>
            </a:r>
            <a:r>
              <a:rPr sz="900" dirty="0">
                <a:solidFill>
                  <a:srgbClr val="4D4D4D"/>
                </a:solidFill>
                <a:latin typeface="Open Sans"/>
                <a:cs typeface="Open Sans"/>
              </a:rPr>
              <a:t>or</a:t>
            </a:r>
            <a:r>
              <a:rPr sz="900" spc="-5" dirty="0">
                <a:solidFill>
                  <a:srgbClr val="4D4D4D"/>
                </a:solidFill>
                <a:latin typeface="Open Sans"/>
                <a:cs typeface="Open Sans"/>
              </a:rPr>
              <a:t> </a:t>
            </a:r>
            <a:r>
              <a:rPr sz="900" dirty="0">
                <a:solidFill>
                  <a:srgbClr val="4D4D4D"/>
                </a:solidFill>
                <a:latin typeface="Open Sans"/>
                <a:cs typeface="Open Sans"/>
              </a:rPr>
              <a:t>its</a:t>
            </a:r>
            <a:r>
              <a:rPr sz="900" spc="-5" dirty="0">
                <a:solidFill>
                  <a:srgbClr val="4D4D4D"/>
                </a:solidFill>
                <a:latin typeface="Open Sans"/>
                <a:cs typeface="Open Sans"/>
              </a:rPr>
              <a:t> </a:t>
            </a:r>
            <a:r>
              <a:rPr sz="900" dirty="0">
                <a:solidFill>
                  <a:srgbClr val="4D4D4D"/>
                </a:solidFill>
                <a:latin typeface="Open Sans"/>
                <a:cs typeface="Open Sans"/>
              </a:rPr>
              <a:t>contents.</a:t>
            </a:r>
            <a:r>
              <a:rPr sz="900" spc="-5" dirty="0">
                <a:solidFill>
                  <a:srgbClr val="4D4D4D"/>
                </a:solidFill>
                <a:latin typeface="Open Sans"/>
                <a:cs typeface="Open Sans"/>
              </a:rPr>
              <a:t> </a:t>
            </a:r>
            <a:r>
              <a:rPr sz="900" dirty="0">
                <a:solidFill>
                  <a:srgbClr val="4D4D4D"/>
                </a:solidFill>
                <a:latin typeface="Open Sans"/>
                <a:cs typeface="Open Sans"/>
              </a:rPr>
              <a:t>Please</a:t>
            </a:r>
            <a:r>
              <a:rPr sz="900" spc="-5" dirty="0">
                <a:solidFill>
                  <a:srgbClr val="4D4D4D"/>
                </a:solidFill>
                <a:latin typeface="Open Sans"/>
                <a:cs typeface="Open Sans"/>
              </a:rPr>
              <a:t> </a:t>
            </a:r>
            <a:r>
              <a:rPr sz="900" dirty="0">
                <a:solidFill>
                  <a:srgbClr val="4D4D4D"/>
                </a:solidFill>
                <a:latin typeface="Open Sans"/>
                <a:cs typeface="Open Sans"/>
              </a:rPr>
              <a:t>refer</a:t>
            </a:r>
            <a:r>
              <a:rPr sz="900" spc="-5" dirty="0">
                <a:solidFill>
                  <a:srgbClr val="4D4D4D"/>
                </a:solidFill>
                <a:latin typeface="Open Sans"/>
                <a:cs typeface="Open Sans"/>
              </a:rPr>
              <a:t> </a:t>
            </a:r>
            <a:r>
              <a:rPr sz="900" dirty="0">
                <a:solidFill>
                  <a:srgbClr val="4D4D4D"/>
                </a:solidFill>
                <a:latin typeface="Open Sans"/>
                <a:cs typeface="Open Sans"/>
              </a:rPr>
              <a:t>to</a:t>
            </a:r>
            <a:r>
              <a:rPr sz="900" spc="-10" dirty="0">
                <a:solidFill>
                  <a:srgbClr val="4D4D4D"/>
                </a:solidFill>
                <a:latin typeface="Open Sans"/>
                <a:cs typeface="Open Sans"/>
              </a:rPr>
              <a:t> </a:t>
            </a:r>
            <a:r>
              <a:rPr sz="900" dirty="0">
                <a:solidFill>
                  <a:srgbClr val="4D4D4D"/>
                </a:solidFill>
                <a:latin typeface="Open Sans"/>
                <a:cs typeface="Open Sans"/>
              </a:rPr>
              <a:t>Disclaimer</a:t>
            </a:r>
            <a:r>
              <a:rPr sz="900" spc="-5" dirty="0">
                <a:solidFill>
                  <a:srgbClr val="4D4D4D"/>
                </a:solidFill>
                <a:latin typeface="Open Sans"/>
                <a:cs typeface="Open Sans"/>
              </a:rPr>
              <a:t> </a:t>
            </a:r>
            <a:r>
              <a:rPr sz="900" dirty="0">
                <a:solidFill>
                  <a:srgbClr val="4D4D4D"/>
                </a:solidFill>
                <a:latin typeface="Open Sans"/>
                <a:cs typeface="Open Sans"/>
              </a:rPr>
              <a:t>found</a:t>
            </a:r>
            <a:r>
              <a:rPr sz="900" spc="-5" dirty="0">
                <a:solidFill>
                  <a:srgbClr val="4D4D4D"/>
                </a:solidFill>
                <a:latin typeface="Open Sans"/>
                <a:cs typeface="Open Sans"/>
              </a:rPr>
              <a:t> </a:t>
            </a:r>
            <a:r>
              <a:rPr sz="900" dirty="0">
                <a:solidFill>
                  <a:srgbClr val="4D4D4D"/>
                </a:solidFill>
                <a:latin typeface="Open Sans"/>
                <a:cs typeface="Open Sans"/>
              </a:rPr>
              <a:t>at</a:t>
            </a:r>
            <a:r>
              <a:rPr sz="900" spc="-5" dirty="0">
                <a:solidFill>
                  <a:srgbClr val="4D4D4D"/>
                </a:solidFill>
                <a:latin typeface="Open Sans"/>
                <a:cs typeface="Open Sans"/>
              </a:rPr>
              <a:t> </a:t>
            </a:r>
            <a:r>
              <a:rPr sz="900" dirty="0">
                <a:solidFill>
                  <a:srgbClr val="4D4D4D"/>
                </a:solidFill>
                <a:latin typeface="Open Sans"/>
                <a:cs typeface="Open Sans"/>
              </a:rPr>
              <a:t>the</a:t>
            </a:r>
            <a:r>
              <a:rPr sz="900" spc="-5" dirty="0">
                <a:solidFill>
                  <a:srgbClr val="4D4D4D"/>
                </a:solidFill>
                <a:latin typeface="Open Sans"/>
                <a:cs typeface="Open Sans"/>
              </a:rPr>
              <a:t> </a:t>
            </a:r>
            <a:r>
              <a:rPr sz="900" dirty="0">
                <a:solidFill>
                  <a:srgbClr val="4D4D4D"/>
                </a:solidFill>
                <a:latin typeface="Open Sans"/>
                <a:cs typeface="Open Sans"/>
              </a:rPr>
              <a:t>end</a:t>
            </a:r>
            <a:r>
              <a:rPr sz="900" spc="-5" dirty="0">
                <a:solidFill>
                  <a:srgbClr val="4D4D4D"/>
                </a:solidFill>
                <a:latin typeface="Open Sans"/>
                <a:cs typeface="Open Sans"/>
              </a:rPr>
              <a:t> </a:t>
            </a:r>
            <a:r>
              <a:rPr sz="900" dirty="0">
                <a:solidFill>
                  <a:srgbClr val="4D4D4D"/>
                </a:solidFill>
                <a:latin typeface="Open Sans"/>
                <a:cs typeface="Open Sans"/>
              </a:rPr>
              <a:t>of</a:t>
            </a:r>
            <a:r>
              <a:rPr sz="900" spc="-10" dirty="0">
                <a:solidFill>
                  <a:srgbClr val="4D4D4D"/>
                </a:solidFill>
                <a:latin typeface="Open Sans"/>
                <a:cs typeface="Open Sans"/>
              </a:rPr>
              <a:t> </a:t>
            </a:r>
            <a:r>
              <a:rPr sz="900" dirty="0">
                <a:solidFill>
                  <a:srgbClr val="4D4D4D"/>
                </a:solidFill>
                <a:latin typeface="Open Sans"/>
                <a:cs typeface="Open Sans"/>
              </a:rPr>
              <a:t>this</a:t>
            </a:r>
            <a:r>
              <a:rPr sz="900" spc="-5" dirty="0">
                <a:solidFill>
                  <a:srgbClr val="4D4D4D"/>
                </a:solidFill>
                <a:latin typeface="Open Sans"/>
                <a:cs typeface="Open Sans"/>
              </a:rPr>
              <a:t> </a:t>
            </a:r>
            <a:r>
              <a:rPr sz="900" dirty="0">
                <a:solidFill>
                  <a:srgbClr val="4D4D4D"/>
                </a:solidFill>
                <a:latin typeface="Open Sans"/>
                <a:cs typeface="Open Sans"/>
              </a:rPr>
              <a:t>document.</a:t>
            </a:r>
            <a:r>
              <a:rPr sz="900" spc="-5" dirty="0">
                <a:solidFill>
                  <a:srgbClr val="4D4D4D"/>
                </a:solidFill>
                <a:latin typeface="Open Sans"/>
                <a:cs typeface="Open Sans"/>
              </a:rPr>
              <a:t> </a:t>
            </a:r>
            <a:r>
              <a:rPr sz="900" dirty="0">
                <a:solidFill>
                  <a:srgbClr val="4D4D4D"/>
                </a:solidFill>
                <a:latin typeface="Open Sans"/>
                <a:cs typeface="Open Sans"/>
              </a:rPr>
              <a:t>Certain</a:t>
            </a:r>
            <a:r>
              <a:rPr sz="900" spc="-5" dirty="0">
                <a:solidFill>
                  <a:srgbClr val="4D4D4D"/>
                </a:solidFill>
                <a:latin typeface="Open Sans"/>
                <a:cs typeface="Open Sans"/>
              </a:rPr>
              <a:t> </a:t>
            </a:r>
            <a:r>
              <a:rPr sz="900" dirty="0">
                <a:solidFill>
                  <a:srgbClr val="4D4D4D"/>
                </a:solidFill>
                <a:latin typeface="Open Sans"/>
                <a:cs typeface="Open Sans"/>
              </a:rPr>
              <a:t>information</a:t>
            </a:r>
            <a:r>
              <a:rPr sz="900" spc="-5" dirty="0">
                <a:solidFill>
                  <a:srgbClr val="4D4D4D"/>
                </a:solidFill>
                <a:latin typeface="Open Sans"/>
                <a:cs typeface="Open Sans"/>
              </a:rPr>
              <a:t> </a:t>
            </a:r>
            <a:r>
              <a:rPr sz="900" dirty="0">
                <a:solidFill>
                  <a:srgbClr val="4D4D4D"/>
                </a:solidFill>
                <a:latin typeface="Open Sans"/>
                <a:cs typeface="Open Sans"/>
              </a:rPr>
              <a:t>©2020</a:t>
            </a:r>
            <a:r>
              <a:rPr sz="900" spc="-5" dirty="0">
                <a:solidFill>
                  <a:srgbClr val="4D4D4D"/>
                </a:solidFill>
                <a:latin typeface="Open Sans"/>
                <a:cs typeface="Open Sans"/>
              </a:rPr>
              <a:t> </a:t>
            </a:r>
            <a:r>
              <a:rPr sz="900" dirty="0">
                <a:solidFill>
                  <a:srgbClr val="4D4D4D"/>
                </a:solidFill>
                <a:latin typeface="Open Sans"/>
                <a:cs typeface="Open Sans"/>
              </a:rPr>
              <a:t>MSCI</a:t>
            </a:r>
            <a:r>
              <a:rPr sz="900" spc="-10" dirty="0">
                <a:solidFill>
                  <a:srgbClr val="4D4D4D"/>
                </a:solidFill>
                <a:latin typeface="Open Sans"/>
                <a:cs typeface="Open Sans"/>
              </a:rPr>
              <a:t> </a:t>
            </a:r>
            <a:r>
              <a:rPr sz="900" dirty="0">
                <a:solidFill>
                  <a:srgbClr val="4D4D4D"/>
                </a:solidFill>
                <a:latin typeface="Open Sans"/>
                <a:cs typeface="Open Sans"/>
              </a:rPr>
              <a:t>ESG</a:t>
            </a:r>
            <a:r>
              <a:rPr sz="900" spc="-5" dirty="0">
                <a:solidFill>
                  <a:srgbClr val="4D4D4D"/>
                </a:solidFill>
                <a:latin typeface="Open Sans"/>
                <a:cs typeface="Open Sans"/>
              </a:rPr>
              <a:t> </a:t>
            </a:r>
            <a:r>
              <a:rPr sz="900" dirty="0">
                <a:solidFill>
                  <a:srgbClr val="4D4D4D"/>
                </a:solidFill>
                <a:latin typeface="Open Sans"/>
                <a:cs typeface="Open Sans"/>
              </a:rPr>
              <a:t>Research</a:t>
            </a:r>
            <a:r>
              <a:rPr sz="900" spc="-5" dirty="0">
                <a:solidFill>
                  <a:srgbClr val="4D4D4D"/>
                </a:solidFill>
                <a:latin typeface="Open Sans"/>
                <a:cs typeface="Open Sans"/>
              </a:rPr>
              <a:t> </a:t>
            </a:r>
            <a:r>
              <a:rPr sz="900" dirty="0">
                <a:solidFill>
                  <a:srgbClr val="4D4D4D"/>
                </a:solidFill>
                <a:latin typeface="Open Sans"/>
                <a:cs typeface="Open Sans"/>
              </a:rPr>
              <a:t>LLC.</a:t>
            </a:r>
            <a:r>
              <a:rPr sz="900" spc="-5" dirty="0">
                <a:solidFill>
                  <a:srgbClr val="4D4D4D"/>
                </a:solidFill>
                <a:latin typeface="Open Sans"/>
                <a:cs typeface="Open Sans"/>
              </a:rPr>
              <a:t> </a:t>
            </a:r>
            <a:r>
              <a:rPr sz="900" dirty="0">
                <a:solidFill>
                  <a:srgbClr val="4D4D4D"/>
                </a:solidFill>
                <a:latin typeface="Open Sans"/>
                <a:cs typeface="Open Sans"/>
              </a:rPr>
              <a:t>reproduced</a:t>
            </a:r>
            <a:r>
              <a:rPr sz="900" spc="-5" dirty="0">
                <a:solidFill>
                  <a:srgbClr val="4D4D4D"/>
                </a:solidFill>
                <a:latin typeface="Open Sans"/>
                <a:cs typeface="Open Sans"/>
              </a:rPr>
              <a:t> </a:t>
            </a:r>
            <a:r>
              <a:rPr sz="900" dirty="0">
                <a:solidFill>
                  <a:srgbClr val="4D4D4D"/>
                </a:solidFill>
                <a:latin typeface="Open Sans"/>
                <a:cs typeface="Open Sans"/>
              </a:rPr>
              <a:t>by</a:t>
            </a:r>
            <a:r>
              <a:rPr sz="900" spc="-5" dirty="0">
                <a:solidFill>
                  <a:srgbClr val="4D4D4D"/>
                </a:solidFill>
                <a:latin typeface="Open Sans"/>
                <a:cs typeface="Open Sans"/>
              </a:rPr>
              <a:t> </a:t>
            </a:r>
            <a:r>
              <a:rPr sz="900" spc="-10" dirty="0">
                <a:solidFill>
                  <a:srgbClr val="4D4D4D"/>
                </a:solidFill>
                <a:latin typeface="Open Sans"/>
                <a:cs typeface="Open Sans"/>
              </a:rPr>
              <a:t>permission.</a:t>
            </a:r>
            <a:endParaRPr sz="900">
              <a:latin typeface="Open Sans"/>
              <a:cs typeface="Open Sans"/>
            </a:endParaRPr>
          </a:p>
        </p:txBody>
      </p:sp>
      <p:sp>
        <p:nvSpPr>
          <p:cNvPr id="15" name="object 15"/>
          <p:cNvSpPr txBox="1">
            <a:spLocks noGrp="1"/>
          </p:cNvSpPr>
          <p:nvPr>
            <p:ph type="ftr" sz="quarter" idx="5"/>
          </p:nvPr>
        </p:nvSpPr>
        <p:spPr>
          <a:prstGeom prst="rect">
            <a:avLst/>
          </a:prstGeom>
        </p:spPr>
        <p:txBody>
          <a:bodyPr vert="horz" wrap="square" lIns="0" tIns="26669" rIns="0" bIns="0" rtlCol="0">
            <a:spAutoFit/>
          </a:bodyPr>
          <a:lstStyle/>
          <a:p>
            <a:pPr marL="12700">
              <a:lnSpc>
                <a:spcPct val="100000"/>
              </a:lnSpc>
              <a:spcBef>
                <a:spcPts val="209"/>
              </a:spcBef>
            </a:pPr>
            <a:r>
              <a:rPr spc="-25" dirty="0"/>
              <a:t>XX</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4DC702DCDC6D4986D687A9751DA790" ma:contentTypeVersion="16" ma:contentTypeDescription="Create a new document." ma:contentTypeScope="" ma:versionID="6c93c71f4156ad1b3a6956f8b91e69d7">
  <xsd:schema xmlns:xsd="http://www.w3.org/2001/XMLSchema" xmlns:xs="http://www.w3.org/2001/XMLSchema" xmlns:p="http://schemas.microsoft.com/office/2006/metadata/properties" xmlns:ns2="31db2cd0-1ccf-4c86-89c4-19f422e765ef" xmlns:ns3="79ae46ce-0512-4d8f-8e53-e7a507ce94b3" targetNamespace="http://schemas.microsoft.com/office/2006/metadata/properties" ma:root="true" ma:fieldsID="4cc57e3528c08f770be7402b6586fafe" ns2:_="" ns3:_="">
    <xsd:import namespace="31db2cd0-1ccf-4c86-89c4-19f422e765ef"/>
    <xsd:import namespace="79ae46ce-0512-4d8f-8e53-e7a507ce94b3"/>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1db2cd0-1ccf-4c86-89c4-19f422e765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c5afc53d-a465-4c37-9d87-7482417fd67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9ae46ce-0512-4d8f-8e53-e7a507ce94b3"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47267048-2071-46c9-838f-1268cc1f3d1f}" ma:internalName="TaxCatchAll" ma:showField="CatchAllData" ma:web="79ae46ce-0512-4d8f-8e53-e7a507ce94b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D7395DA-48D7-4DB1-B380-DDAC3F6C45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1db2cd0-1ccf-4c86-89c4-19f422e765ef"/>
    <ds:schemaRef ds:uri="79ae46ce-0512-4d8f-8e53-e7a507ce94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6A804E1-CEFD-4513-956D-62A595010EA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1584</TotalTime>
  <Words>5932</Words>
  <Application>Microsoft Office PowerPoint</Application>
  <PresentationFormat>Custom</PresentationFormat>
  <Paragraphs>526</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Microsoft JhengHei UI</vt:lpstr>
      <vt:lpstr>Calibri</vt:lpstr>
      <vt:lpstr>Open Sans</vt:lpstr>
      <vt:lpstr>Open Sans Light</vt:lpstr>
      <vt:lpstr>Open Sans Semibold</vt:lpstr>
      <vt:lpstr>Times New Roman</vt:lpstr>
      <vt:lpstr>Office Theme</vt:lpstr>
      <vt:lpstr>PowerPoint Presentation</vt:lpstr>
      <vt:lpstr>Table of Contents</vt:lpstr>
      <vt:lpstr>Our Approach</vt:lpstr>
      <vt:lpstr>DBS Fund Select List</vt:lpstr>
      <vt:lpstr>Glossary</vt:lpstr>
      <vt:lpstr>Disclaimers and Important Notice</vt:lpstr>
      <vt:lpstr>Disclaimers and Important Notice</vt:lpstr>
      <vt:lpstr>Disclaimers and Important Notice</vt:lpstr>
      <vt:lpstr>Fund Comparison</vt:lpstr>
      <vt:lpstr>Jupiter Dynamic Bond - L - GBP - Hedged - Qdis – Cash U0459993191 + + +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Пользователь</dc:creator>
  <cp:lastModifiedBy>любовь щербович</cp:lastModifiedBy>
  <cp:revision>2</cp:revision>
  <dcterms:modified xsi:type="dcterms:W3CDTF">2023-10-27T12:54:00Z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2023-09-20T00:00:00Z</vt:filetime>
  </property>
  <property fmtid="{D5CDD505-2E9C-101B-9397-08002B2CF9AE}" pid="3" name="Creator">
    <vt:lpwstr>Adobe Illustrator 26.5 (Windows)</vt:lpwstr>
  </property>
  <property fmtid="{D5CDD505-2E9C-101B-9397-08002B2CF9AE}" pid="4" name="LastSaved">
    <vt:filetime>2023-09-21T00:00:00Z</vt:filetime>
  </property>
  <property fmtid="{D5CDD505-2E9C-101B-9397-08002B2CF9AE}" pid="5" name="Producer">
    <vt:lpwstr>Adobe PDF library 16.07</vt:lpwstr>
  </property>
</Properties>
</file>